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80"/>
  </p:notesMasterIdLst>
  <p:handoutMasterIdLst>
    <p:handoutMasterId r:id="rId81"/>
  </p:handoutMasterIdLst>
  <p:sldIdLst>
    <p:sldId id="668" r:id="rId6"/>
    <p:sldId id="874" r:id="rId7"/>
    <p:sldId id="799" r:id="rId8"/>
    <p:sldId id="878" r:id="rId9"/>
    <p:sldId id="879" r:id="rId10"/>
    <p:sldId id="876" r:id="rId11"/>
    <p:sldId id="805" r:id="rId12"/>
    <p:sldId id="806" r:id="rId13"/>
    <p:sldId id="807" r:id="rId14"/>
    <p:sldId id="880" r:id="rId15"/>
    <p:sldId id="808" r:id="rId16"/>
    <p:sldId id="809" r:id="rId17"/>
    <p:sldId id="810" r:id="rId18"/>
    <p:sldId id="811" r:id="rId19"/>
    <p:sldId id="812" r:id="rId20"/>
    <p:sldId id="813" r:id="rId21"/>
    <p:sldId id="814" r:id="rId22"/>
    <p:sldId id="815" r:id="rId23"/>
    <p:sldId id="816" r:id="rId24"/>
    <p:sldId id="817" r:id="rId25"/>
    <p:sldId id="818" r:id="rId26"/>
    <p:sldId id="819" r:id="rId27"/>
    <p:sldId id="820" r:id="rId28"/>
    <p:sldId id="821" r:id="rId29"/>
    <p:sldId id="822" r:id="rId30"/>
    <p:sldId id="823" r:id="rId31"/>
    <p:sldId id="824" r:id="rId32"/>
    <p:sldId id="825" r:id="rId33"/>
    <p:sldId id="826" r:id="rId34"/>
    <p:sldId id="827" r:id="rId35"/>
    <p:sldId id="828" r:id="rId36"/>
    <p:sldId id="829" r:id="rId37"/>
    <p:sldId id="830" r:id="rId38"/>
    <p:sldId id="831" r:id="rId39"/>
    <p:sldId id="832" r:id="rId40"/>
    <p:sldId id="834" r:id="rId41"/>
    <p:sldId id="835" r:id="rId42"/>
    <p:sldId id="837" r:id="rId43"/>
    <p:sldId id="838" r:id="rId44"/>
    <p:sldId id="839" r:id="rId45"/>
    <p:sldId id="840" r:id="rId46"/>
    <p:sldId id="841" r:id="rId47"/>
    <p:sldId id="842" r:id="rId48"/>
    <p:sldId id="843" r:id="rId49"/>
    <p:sldId id="844" r:id="rId50"/>
    <p:sldId id="845" r:id="rId51"/>
    <p:sldId id="846" r:id="rId52"/>
    <p:sldId id="847" r:id="rId53"/>
    <p:sldId id="848" r:id="rId54"/>
    <p:sldId id="849" r:id="rId55"/>
    <p:sldId id="850" r:id="rId56"/>
    <p:sldId id="877" r:id="rId57"/>
    <p:sldId id="853" r:id="rId58"/>
    <p:sldId id="854" r:id="rId59"/>
    <p:sldId id="855" r:id="rId60"/>
    <p:sldId id="856" r:id="rId61"/>
    <p:sldId id="857" r:id="rId62"/>
    <p:sldId id="858" r:id="rId63"/>
    <p:sldId id="859" r:id="rId64"/>
    <p:sldId id="860" r:id="rId65"/>
    <p:sldId id="861" r:id="rId66"/>
    <p:sldId id="862" r:id="rId67"/>
    <p:sldId id="881" r:id="rId68"/>
    <p:sldId id="863" r:id="rId69"/>
    <p:sldId id="864" r:id="rId70"/>
    <p:sldId id="865" r:id="rId71"/>
    <p:sldId id="866" r:id="rId72"/>
    <p:sldId id="868" r:id="rId73"/>
    <p:sldId id="869" r:id="rId74"/>
    <p:sldId id="871" r:id="rId75"/>
    <p:sldId id="882" r:id="rId76"/>
    <p:sldId id="872" r:id="rId77"/>
    <p:sldId id="873" r:id="rId78"/>
    <p:sldId id="672" r:id="rId79"/>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874"/>
            <p14:sldId id="799"/>
            <p14:sldId id="878"/>
            <p14:sldId id="879"/>
            <p14:sldId id="876"/>
            <p14:sldId id="805"/>
            <p14:sldId id="806"/>
            <p14:sldId id="807"/>
            <p14:sldId id="880"/>
            <p14:sldId id="808"/>
            <p14:sldId id="809"/>
            <p14:sldId id="810"/>
            <p14:sldId id="811"/>
            <p14:sldId id="812"/>
            <p14:sldId id="813"/>
            <p14:sldId id="814"/>
            <p14:sldId id="815"/>
            <p14:sldId id="816"/>
            <p14:sldId id="817"/>
            <p14:sldId id="818"/>
            <p14:sldId id="819"/>
            <p14:sldId id="820"/>
            <p14:sldId id="821"/>
            <p14:sldId id="822"/>
            <p14:sldId id="823"/>
            <p14:sldId id="824"/>
            <p14:sldId id="825"/>
            <p14:sldId id="826"/>
            <p14:sldId id="827"/>
            <p14:sldId id="828"/>
            <p14:sldId id="829"/>
            <p14:sldId id="830"/>
            <p14:sldId id="831"/>
            <p14:sldId id="832"/>
            <p14:sldId id="834"/>
            <p14:sldId id="835"/>
            <p14:sldId id="837"/>
            <p14:sldId id="838"/>
            <p14:sldId id="839"/>
            <p14:sldId id="840"/>
            <p14:sldId id="841"/>
            <p14:sldId id="842"/>
            <p14:sldId id="843"/>
            <p14:sldId id="844"/>
            <p14:sldId id="845"/>
            <p14:sldId id="846"/>
            <p14:sldId id="847"/>
            <p14:sldId id="848"/>
            <p14:sldId id="849"/>
            <p14:sldId id="850"/>
            <p14:sldId id="877"/>
            <p14:sldId id="853"/>
            <p14:sldId id="854"/>
            <p14:sldId id="855"/>
            <p14:sldId id="856"/>
            <p14:sldId id="857"/>
            <p14:sldId id="858"/>
            <p14:sldId id="859"/>
            <p14:sldId id="860"/>
            <p14:sldId id="861"/>
            <p14:sldId id="862"/>
            <p14:sldId id="881"/>
            <p14:sldId id="863"/>
            <p14:sldId id="864"/>
            <p14:sldId id="865"/>
            <p14:sldId id="866"/>
            <p14:sldId id="868"/>
            <p14:sldId id="869"/>
            <p14:sldId id="871"/>
            <p14:sldId id="882"/>
            <p14:sldId id="872"/>
            <p14:sldId id="873"/>
            <p14:sldId id="672"/>
          </p14:sldIdLst>
        </p14:section>
      </p14:sectionLst>
    </p:ex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408" autoAdjust="0"/>
    <p:restoredTop sz="72268" autoAdjust="0"/>
  </p:normalViewPr>
  <p:slideViewPr>
    <p:cSldViewPr snapToGrid="0">
      <p:cViewPr varScale="1">
        <p:scale>
          <a:sx n="32" d="100"/>
          <a:sy n="32" d="100"/>
        </p:scale>
        <p:origin x="-144" y="-96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Relationship Id="rId73" Type="http://schemas.openxmlformats.org/officeDocument/2006/relationships/slide" Target="slides/slide68.xml"/><Relationship Id="rId74" Type="http://schemas.openxmlformats.org/officeDocument/2006/relationships/slide" Target="slides/slide69.xml"/><Relationship Id="rId75" Type="http://schemas.openxmlformats.org/officeDocument/2006/relationships/slide" Target="slides/slide70.xml"/><Relationship Id="rId76" Type="http://schemas.openxmlformats.org/officeDocument/2006/relationships/slide" Target="slides/slide71.xml"/><Relationship Id="rId77" Type="http://schemas.openxmlformats.org/officeDocument/2006/relationships/slide" Target="slides/slide72.xml"/><Relationship Id="rId78" Type="http://schemas.openxmlformats.org/officeDocument/2006/relationships/slide" Target="slides/slide73.xml"/><Relationship Id="rId79" Type="http://schemas.openxmlformats.org/officeDocument/2006/relationships/slide" Target="slides/slide7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80" Type="http://schemas.openxmlformats.org/officeDocument/2006/relationships/notesMaster" Target="notesMasters/notesMaster1.xml"/><Relationship Id="rId81" Type="http://schemas.openxmlformats.org/officeDocument/2006/relationships/handoutMaster" Target="handoutMasters/handoutMaster1.xml"/><Relationship Id="rId82" Type="http://schemas.openxmlformats.org/officeDocument/2006/relationships/printerSettings" Target="printerSettings/printerSettings1.bin"/><Relationship Id="rId83" Type="http://schemas.openxmlformats.org/officeDocument/2006/relationships/presProps" Target="presProps.xml"/><Relationship Id="rId84" Type="http://schemas.openxmlformats.org/officeDocument/2006/relationships/viewProps" Target="viewProps.xml"/><Relationship Id="rId85" Type="http://schemas.openxmlformats.org/officeDocument/2006/relationships/theme" Target="theme/theme1.xml"/><Relationship Id="rId86"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162AAFB1-6E58-4DFA-A1C7-583F3080367E}"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A3E433D3-8144-4EDF-BC20-69863979C258}" type="presOf" srcId="{840EF2FF-9D50-4647-9914-74D089286C46}" destId="{84E372B1-C2D4-044D-8D9B-03BAA0D0E7CB}" srcOrd="0" destOrd="0" presId="urn:microsoft.com/office/officeart/2005/8/layout/hProcess9"/>
    <dgm:cxn modelId="{7A497E7C-3D5D-4A89-AFF6-C4BBD825A450}"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B1764002-A982-4E20-B951-450EA85054C8}" type="presOf" srcId="{8C044235-ED0A-8542-BFA3-BBFC322E5065}" destId="{DD25A9C6-73C5-034C-9141-067075B117D8}" srcOrd="0" destOrd="0" presId="urn:microsoft.com/office/officeart/2005/8/layout/hProcess9"/>
    <dgm:cxn modelId="{B4D3A95E-9E0F-490A-ABB3-C90B8CBA9879}" type="presParOf" srcId="{6D04906C-8FA3-044F-A9CA-DE594BFC6B62}" destId="{2E8A1CBE-0266-EA4C-B578-7F204E55EDE3}" srcOrd="0" destOrd="0" presId="urn:microsoft.com/office/officeart/2005/8/layout/hProcess9"/>
    <dgm:cxn modelId="{EDD268E3-698F-415C-B1A3-FD2B38DDF749}" type="presParOf" srcId="{6D04906C-8FA3-044F-A9CA-DE594BFC6B62}" destId="{F640416A-2778-4645-B00B-7C0C68CF0417}" srcOrd="1" destOrd="0" presId="urn:microsoft.com/office/officeart/2005/8/layout/hProcess9"/>
    <dgm:cxn modelId="{0521EEEC-803B-4E57-8F27-01BF63CDA93A}" type="presParOf" srcId="{F640416A-2778-4645-B00B-7C0C68CF0417}" destId="{45CD59F2-8ABB-5247-A051-AB4167B88F7D}" srcOrd="0" destOrd="0" presId="urn:microsoft.com/office/officeart/2005/8/layout/hProcess9"/>
    <dgm:cxn modelId="{539EC3B5-6377-49FB-B54F-7BA73FD99A25}" type="presParOf" srcId="{F640416A-2778-4645-B00B-7C0C68CF0417}" destId="{BED00208-39D8-1A4E-9C2D-2D05B79860D1}" srcOrd="1" destOrd="0" presId="urn:microsoft.com/office/officeart/2005/8/layout/hProcess9"/>
    <dgm:cxn modelId="{6ECCCC8E-4570-4EAD-BEC1-1C6022881106}" type="presParOf" srcId="{F640416A-2778-4645-B00B-7C0C68CF0417}" destId="{DD25A9C6-73C5-034C-9141-067075B117D8}" srcOrd="2" destOrd="0" presId="urn:microsoft.com/office/officeart/2005/8/layout/hProcess9"/>
    <dgm:cxn modelId="{22DABB4F-2E57-41C2-816A-510A72743A45}" type="presParOf" srcId="{F640416A-2778-4645-B00B-7C0C68CF0417}" destId="{EFC0612A-059E-1648-A19F-CB6A9F29A6D5}" srcOrd="3" destOrd="0" presId="urn:microsoft.com/office/officeart/2005/8/layout/hProcess9"/>
    <dgm:cxn modelId="{43233E46-21F6-49DB-A71E-DF84FBA25DD0}"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FB0966A1-B480-4ADB-B35B-65FAD3612797}" type="presOf" srcId="{840EF2FF-9D50-4647-9914-74D089286C46}" destId="{84E372B1-C2D4-044D-8D9B-03BAA0D0E7CB}" srcOrd="0" destOrd="0" presId="urn:microsoft.com/office/officeart/2005/8/layout/hProcess9"/>
    <dgm:cxn modelId="{71770AC7-3B9C-4F94-9D8E-ADE7F11EAC4D}" type="presOf" srcId="{16DDB171-5BFA-EB42-9166-37F5D48635B2}" destId="{45CD59F2-8ABB-5247-A051-AB4167B88F7D}" srcOrd="0" destOrd="0" presId="urn:microsoft.com/office/officeart/2005/8/layout/hProcess9"/>
    <dgm:cxn modelId="{DAF465AC-5761-4A30-93EB-AD4A468DF88A}"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038CE4FB-1C51-3043-A865-73036CD17DAF}" srcId="{BAD13A25-6A2D-CE4D-BBDF-9DF322328A0B}" destId="{8C044235-ED0A-8542-BFA3-BBFC322E5065}" srcOrd="1" destOrd="0" parTransId="{4F95847F-34CA-4D44-84E2-1B087FAFD286}" sibTransId="{05A2D59C-2686-254F-AC9F-77B373CFFA0D}"/>
    <dgm:cxn modelId="{EB34BF44-31B9-438B-8389-09406E6A67F6}"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883B1EF-017A-4733-BAA6-68EE6CF91C45}" type="presParOf" srcId="{6D04906C-8FA3-044F-A9CA-DE594BFC6B62}" destId="{2E8A1CBE-0266-EA4C-B578-7F204E55EDE3}" srcOrd="0" destOrd="0" presId="urn:microsoft.com/office/officeart/2005/8/layout/hProcess9"/>
    <dgm:cxn modelId="{B37066FA-E6CE-4749-986F-3C1A6629B09E}" type="presParOf" srcId="{6D04906C-8FA3-044F-A9CA-DE594BFC6B62}" destId="{F640416A-2778-4645-B00B-7C0C68CF0417}" srcOrd="1" destOrd="0" presId="urn:microsoft.com/office/officeart/2005/8/layout/hProcess9"/>
    <dgm:cxn modelId="{DAAC4A5A-A46A-43E8-B19C-660BAD4DB7C6}" type="presParOf" srcId="{F640416A-2778-4645-B00B-7C0C68CF0417}" destId="{45CD59F2-8ABB-5247-A051-AB4167B88F7D}" srcOrd="0" destOrd="0" presId="urn:microsoft.com/office/officeart/2005/8/layout/hProcess9"/>
    <dgm:cxn modelId="{668598AA-B16B-41D8-9E08-094F3E54ECD6}" type="presParOf" srcId="{F640416A-2778-4645-B00B-7C0C68CF0417}" destId="{BED00208-39D8-1A4E-9C2D-2D05B79860D1}" srcOrd="1" destOrd="0" presId="urn:microsoft.com/office/officeart/2005/8/layout/hProcess9"/>
    <dgm:cxn modelId="{739701CC-0823-4056-8AAE-696A40AB1527}" type="presParOf" srcId="{F640416A-2778-4645-B00B-7C0C68CF0417}" destId="{DD25A9C6-73C5-034C-9141-067075B117D8}" srcOrd="2" destOrd="0" presId="urn:microsoft.com/office/officeart/2005/8/layout/hProcess9"/>
    <dgm:cxn modelId="{EADE65A5-31D9-4EC8-AD70-BDD4D9A5D01F}" type="presParOf" srcId="{F640416A-2778-4645-B00B-7C0C68CF0417}" destId="{EFC0612A-059E-1648-A19F-CB6A9F29A6D5}" srcOrd="3" destOrd="0" presId="urn:microsoft.com/office/officeart/2005/8/layout/hProcess9"/>
    <dgm:cxn modelId="{02C759AC-591C-4867-A79F-91AA31D6D42D}"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5D9854B7-0BF6-485B-8B4C-D06BFC5C799D}" type="presOf" srcId="{8C044235-ED0A-8542-BFA3-BBFC322E5065}" destId="{DD25A9C6-73C5-034C-9141-067075B117D8}" srcOrd="0" destOrd="0" presId="urn:microsoft.com/office/officeart/2005/8/layout/hProcess9"/>
    <dgm:cxn modelId="{038CE4FB-1C51-3043-A865-73036CD17DAF}" srcId="{BAD13A25-6A2D-CE4D-BBDF-9DF322328A0B}" destId="{8C044235-ED0A-8542-BFA3-BBFC322E5065}" srcOrd="1" destOrd="0" parTransId="{4F95847F-34CA-4D44-84E2-1B087FAFD286}" sibTransId="{05A2D59C-2686-254F-AC9F-77B373CFFA0D}"/>
    <dgm:cxn modelId="{721B8E32-286B-42B5-BBAA-95402EE4F9FE}" type="presOf" srcId="{840EF2FF-9D50-4647-9914-74D089286C46}" destId="{84E372B1-C2D4-044D-8D9B-03BAA0D0E7CB}" srcOrd="0" destOrd="0" presId="urn:microsoft.com/office/officeart/2005/8/layout/hProcess9"/>
    <dgm:cxn modelId="{F91DB7CB-98C1-421D-AEE2-7B4B803FEE07}"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FDFB24C3-E1D5-4C59-92FC-14BB484D61B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69F1D457-342B-4954-9B02-19D813C85C9F}" type="presParOf" srcId="{6D04906C-8FA3-044F-A9CA-DE594BFC6B62}" destId="{2E8A1CBE-0266-EA4C-B578-7F204E55EDE3}" srcOrd="0" destOrd="0" presId="urn:microsoft.com/office/officeart/2005/8/layout/hProcess9"/>
    <dgm:cxn modelId="{E0618928-2213-482D-83FF-44860B3E6FF5}" type="presParOf" srcId="{6D04906C-8FA3-044F-A9CA-DE594BFC6B62}" destId="{F640416A-2778-4645-B00B-7C0C68CF0417}" srcOrd="1" destOrd="0" presId="urn:microsoft.com/office/officeart/2005/8/layout/hProcess9"/>
    <dgm:cxn modelId="{87E27FCF-9760-40A2-8EEA-FBFC2B07C263}" type="presParOf" srcId="{F640416A-2778-4645-B00B-7C0C68CF0417}" destId="{45CD59F2-8ABB-5247-A051-AB4167B88F7D}" srcOrd="0" destOrd="0" presId="urn:microsoft.com/office/officeart/2005/8/layout/hProcess9"/>
    <dgm:cxn modelId="{194E54E3-72E4-4AC2-A561-676AF89195D2}" type="presParOf" srcId="{F640416A-2778-4645-B00B-7C0C68CF0417}" destId="{BED00208-39D8-1A4E-9C2D-2D05B79860D1}" srcOrd="1" destOrd="0" presId="urn:microsoft.com/office/officeart/2005/8/layout/hProcess9"/>
    <dgm:cxn modelId="{24F10BB7-B556-49A0-82D2-BBE57842E4BD}" type="presParOf" srcId="{F640416A-2778-4645-B00B-7C0C68CF0417}" destId="{DD25A9C6-73C5-034C-9141-067075B117D8}" srcOrd="2" destOrd="0" presId="urn:microsoft.com/office/officeart/2005/8/layout/hProcess9"/>
    <dgm:cxn modelId="{B79DA71B-A43E-44AF-93AA-E39EBE91D8BC}" type="presParOf" srcId="{F640416A-2778-4645-B00B-7C0C68CF0417}" destId="{EFC0612A-059E-1648-A19F-CB6A9F29A6D5}" srcOrd="3" destOrd="0" presId="urn:microsoft.com/office/officeart/2005/8/layout/hProcess9"/>
    <dgm:cxn modelId="{ECEB35B3-533E-451C-931F-C725AF34B0D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7D68DB37-7540-4B56-8456-66CFCD68209B}" type="presOf" srcId="{16DDB171-5BFA-EB42-9166-37F5D48635B2}" destId="{45CD59F2-8ABB-5247-A051-AB4167B88F7D}" srcOrd="0" destOrd="0" presId="urn:microsoft.com/office/officeart/2005/8/layout/hProcess9"/>
    <dgm:cxn modelId="{038CE4FB-1C51-3043-A865-73036CD17DAF}" srcId="{BAD13A25-6A2D-CE4D-BBDF-9DF322328A0B}" destId="{8C044235-ED0A-8542-BFA3-BBFC322E5065}" srcOrd="1" destOrd="0" parTransId="{4F95847F-34CA-4D44-84E2-1B087FAFD286}" sibTransId="{05A2D59C-2686-254F-AC9F-77B373CFFA0D}"/>
    <dgm:cxn modelId="{23586DEA-B1F0-450A-B0BB-8274BF999E19}"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6B11DD09-2B4E-4E62-9519-62E404E95347}"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F85E1D5-FD95-437B-8BA8-B5FCF2D2893C}" type="presOf" srcId="{8C044235-ED0A-8542-BFA3-BBFC322E5065}" destId="{DD25A9C6-73C5-034C-9141-067075B117D8}" srcOrd="0" destOrd="0" presId="urn:microsoft.com/office/officeart/2005/8/layout/hProcess9"/>
    <dgm:cxn modelId="{0507F714-7CEE-49FC-9C99-A62AE3801579}" type="presParOf" srcId="{6D04906C-8FA3-044F-A9CA-DE594BFC6B62}" destId="{2E8A1CBE-0266-EA4C-B578-7F204E55EDE3}" srcOrd="0" destOrd="0" presId="urn:microsoft.com/office/officeart/2005/8/layout/hProcess9"/>
    <dgm:cxn modelId="{987CD8FF-F34F-40C6-BEB2-4093BD4529AA}" type="presParOf" srcId="{6D04906C-8FA3-044F-A9CA-DE594BFC6B62}" destId="{F640416A-2778-4645-B00B-7C0C68CF0417}" srcOrd="1" destOrd="0" presId="urn:microsoft.com/office/officeart/2005/8/layout/hProcess9"/>
    <dgm:cxn modelId="{048ED6CE-324D-4A1A-86B3-5B1402C94BC8}" type="presParOf" srcId="{F640416A-2778-4645-B00B-7C0C68CF0417}" destId="{45CD59F2-8ABB-5247-A051-AB4167B88F7D}" srcOrd="0" destOrd="0" presId="urn:microsoft.com/office/officeart/2005/8/layout/hProcess9"/>
    <dgm:cxn modelId="{13FD0FD8-EAD7-42CE-8266-48D9DDF31A7D}" type="presParOf" srcId="{F640416A-2778-4645-B00B-7C0C68CF0417}" destId="{BED00208-39D8-1A4E-9C2D-2D05B79860D1}" srcOrd="1" destOrd="0" presId="urn:microsoft.com/office/officeart/2005/8/layout/hProcess9"/>
    <dgm:cxn modelId="{25357225-437C-4AC9-977B-A473A6518AE8}" type="presParOf" srcId="{F640416A-2778-4645-B00B-7C0C68CF0417}" destId="{DD25A9C6-73C5-034C-9141-067075B117D8}" srcOrd="2" destOrd="0" presId="urn:microsoft.com/office/officeart/2005/8/layout/hProcess9"/>
    <dgm:cxn modelId="{15A801F8-6502-492D-A5A8-A2954254D884}" type="presParOf" srcId="{F640416A-2778-4645-B00B-7C0C68CF0417}" destId="{EFC0612A-059E-1648-A19F-CB6A9F29A6D5}" srcOrd="3" destOrd="0" presId="urn:microsoft.com/office/officeart/2005/8/layout/hProcess9"/>
    <dgm:cxn modelId="{2D6229AF-DE5D-4691-BC31-FAADF13D4101}"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Inconsolata"/>
              <a:cs typeface="Inconsolata"/>
            </a:rPr>
            <a:t>kitchen destroy</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Inconsolata"/>
              <a:cs typeface="Inconsolata"/>
            </a:rPr>
            <a:t>kitchen destroy</a:t>
          </a:r>
          <a:endParaRPr lang="en-US" dirty="0">
            <a:latin typeface="Inconsolata"/>
            <a:cs typeface="Inconsolata"/>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2" destOrd="0" parTransId="{4F95847F-34CA-4D44-84E2-1B087FAFD286}" sibTransId="{05A2D59C-2686-254F-AC9F-77B373CFFA0D}"/>
    <dgm:cxn modelId="{E08297FE-8BC0-49C7-B071-01A9F8EA0759}"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5F0CA2A0-CB50-4ED0-B0BA-164138DCCBCF}" type="presOf" srcId="{8C044235-ED0A-8542-BFA3-BBFC322E5065}" destId="{DD25A9C6-73C5-034C-9141-067075B117D8}" srcOrd="0" destOrd="0" presId="urn:microsoft.com/office/officeart/2005/8/layout/hProcess9"/>
    <dgm:cxn modelId="{C2EA00CF-614D-4374-865F-17D2DC21426C}" type="presOf" srcId="{16DDB171-5BFA-EB42-9166-37F5D48635B2}" destId="{45CD59F2-8ABB-5247-A051-AB4167B88F7D}" srcOrd="0" destOrd="0" presId="urn:microsoft.com/office/officeart/2005/8/layout/hProcess9"/>
    <dgm:cxn modelId="{B5A7B19D-6256-4C18-83E9-E2908DD4FB23}" type="presOf" srcId="{BAD13A25-6A2D-CE4D-BBDF-9DF322328A0B}" destId="{6D04906C-8FA3-044F-A9CA-DE594BFC6B62}" srcOrd="0" destOrd="0" presId="urn:microsoft.com/office/officeart/2005/8/layout/hProcess9"/>
    <dgm:cxn modelId="{9E2B356F-7B64-4B2A-9ED7-3FF017A992E3}" type="presOf" srcId="{A6255F46-E33C-0D48-AC58-D7B360BDCDA3}" destId="{C9EA1690-CD96-B84C-B458-F944C9D4D943}" srcOrd="0" destOrd="0" presId="urn:microsoft.com/office/officeart/2005/8/layout/hProcess9"/>
    <dgm:cxn modelId="{E6D8CCCD-113D-4F12-A241-71622F8BCB70}" type="presOf" srcId="{3CA48109-FA20-5549-B15A-377BADE89DAB}" destId="{A8E927B3-6773-FD4B-9A48-2F817CC9A0C3}"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514F1FB5-04ED-0847-A669-C6966B55EAA0}" srcId="{BAD13A25-6A2D-CE4D-BBDF-9DF322328A0B}" destId="{A6255F46-E33C-0D48-AC58-D7B360BDCDA3}" srcOrd="1" destOrd="0" parTransId="{1AA1851F-5BCC-AA45-901E-7D573E7A8398}" sibTransId="{55C08551-3926-7043-8953-EE006AE10C20}"/>
    <dgm:cxn modelId="{9A8AD613-B87B-F749-A27A-C3B4F65DD6DC}" srcId="{BAD13A25-6A2D-CE4D-BBDF-9DF322328A0B}" destId="{3CA48109-FA20-5549-B15A-377BADE89DAB}" srcOrd="4" destOrd="0" parTransId="{C1219510-CC27-EB47-9FE8-3EEC7F9FF617}" sibTransId="{B2C09679-8501-3F41-B005-C07E164C1412}"/>
    <dgm:cxn modelId="{876F48AA-E2D7-4817-B75A-E3F957F14C3D}" type="presParOf" srcId="{6D04906C-8FA3-044F-A9CA-DE594BFC6B62}" destId="{2E8A1CBE-0266-EA4C-B578-7F204E55EDE3}" srcOrd="0" destOrd="0" presId="urn:microsoft.com/office/officeart/2005/8/layout/hProcess9"/>
    <dgm:cxn modelId="{71107A14-7B82-4CDC-BC09-4772FA3C55F4}" type="presParOf" srcId="{6D04906C-8FA3-044F-A9CA-DE594BFC6B62}" destId="{F640416A-2778-4645-B00B-7C0C68CF0417}" srcOrd="1" destOrd="0" presId="urn:microsoft.com/office/officeart/2005/8/layout/hProcess9"/>
    <dgm:cxn modelId="{684ED4B4-F989-4604-B5E1-709630D9682A}" type="presParOf" srcId="{F640416A-2778-4645-B00B-7C0C68CF0417}" destId="{45CD59F2-8ABB-5247-A051-AB4167B88F7D}" srcOrd="0" destOrd="0" presId="urn:microsoft.com/office/officeart/2005/8/layout/hProcess9"/>
    <dgm:cxn modelId="{49A59064-A1AD-4782-A298-D6EF1D58FC08}" type="presParOf" srcId="{F640416A-2778-4645-B00B-7C0C68CF0417}" destId="{BED00208-39D8-1A4E-9C2D-2D05B79860D1}" srcOrd="1" destOrd="0" presId="urn:microsoft.com/office/officeart/2005/8/layout/hProcess9"/>
    <dgm:cxn modelId="{10B001E7-7639-40F4-B612-7C5119930B81}" type="presParOf" srcId="{F640416A-2778-4645-B00B-7C0C68CF0417}" destId="{C9EA1690-CD96-B84C-B458-F944C9D4D943}" srcOrd="2" destOrd="0" presId="urn:microsoft.com/office/officeart/2005/8/layout/hProcess9"/>
    <dgm:cxn modelId="{1812F88D-1617-4585-8AA5-6F34B120906C}" type="presParOf" srcId="{F640416A-2778-4645-B00B-7C0C68CF0417}" destId="{E8222F88-CA9D-BA4F-9DBC-893D45FFE387}" srcOrd="3" destOrd="0" presId="urn:microsoft.com/office/officeart/2005/8/layout/hProcess9"/>
    <dgm:cxn modelId="{249F9B07-D295-4E68-9134-CE576CDF9F0B}" type="presParOf" srcId="{F640416A-2778-4645-B00B-7C0C68CF0417}" destId="{DD25A9C6-73C5-034C-9141-067075B117D8}" srcOrd="4" destOrd="0" presId="urn:microsoft.com/office/officeart/2005/8/layout/hProcess9"/>
    <dgm:cxn modelId="{83DAFDED-D78E-45EE-AAF4-960309DEA176}" type="presParOf" srcId="{F640416A-2778-4645-B00B-7C0C68CF0417}" destId="{EFC0612A-059E-1648-A19F-CB6A9F29A6D5}" srcOrd="5" destOrd="0" presId="urn:microsoft.com/office/officeart/2005/8/layout/hProcess9"/>
    <dgm:cxn modelId="{E96E65AD-B50F-4E96-99A2-ACCA5B91E6D2}" type="presParOf" srcId="{F640416A-2778-4645-B00B-7C0C68CF0417}" destId="{84E372B1-C2D4-044D-8D9B-03BAA0D0E7CB}" srcOrd="6" destOrd="0" presId="urn:microsoft.com/office/officeart/2005/8/layout/hProcess9"/>
    <dgm:cxn modelId="{2C27ED22-780C-4D55-B5FC-7CA711C3F074}" type="presParOf" srcId="{F640416A-2778-4645-B00B-7C0C68CF0417}" destId="{955F78DF-2E40-6842-AC82-A9685FF6538B}" srcOrd="7" destOrd="0" presId="urn:microsoft.com/office/officeart/2005/8/layout/hProcess9"/>
    <dgm:cxn modelId="{61783BC0-8E3E-4ED3-B646-9469A8B7DD3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51392"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create</a:t>
          </a:r>
          <a:endParaRPr lang="en-US" sz="2700" kern="1200" dirty="0">
            <a:latin typeface="Inconsolata"/>
            <a:cs typeface="Inconsolata"/>
          </a:endParaRPr>
        </a:p>
      </dsp:txBody>
      <dsp:txXfrm>
        <a:off x="303236" y="848365"/>
        <a:ext cx="2841121" cy="958341"/>
      </dsp:txXfrm>
    </dsp:sp>
    <dsp:sp modelId="{DD25A9C6-73C5-034C-9141-067075B117D8}">
      <dsp:nvSpPr>
        <dsp:cNvPr id="0" name=""/>
        <dsp:cNvSpPr/>
      </dsp:nvSpPr>
      <dsp:spPr>
        <a:xfrm>
          <a:off x="3435610"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converge</a:t>
          </a:r>
          <a:endParaRPr lang="en-US" sz="2700" kern="1200" dirty="0">
            <a:latin typeface="Inconsolata"/>
            <a:cs typeface="Inconsolata"/>
          </a:endParaRPr>
        </a:p>
      </dsp:txBody>
      <dsp:txXfrm>
        <a:off x="3487454" y="848365"/>
        <a:ext cx="2841121" cy="958341"/>
      </dsp:txXfrm>
    </dsp:sp>
    <dsp:sp modelId="{84E372B1-C2D4-044D-8D9B-03BAA0D0E7CB}">
      <dsp:nvSpPr>
        <dsp:cNvPr id="0" name=""/>
        <dsp:cNvSpPr/>
      </dsp:nvSpPr>
      <dsp:spPr>
        <a:xfrm>
          <a:off x="6619829"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a:t>
          </a:r>
          <a:r>
            <a:rPr lang="en-US" sz="2700" kern="1200" dirty="0" smtClean="0"/>
            <a:t>  </a:t>
          </a:r>
          <a:r>
            <a:rPr lang="en-US" sz="2700" kern="1200" dirty="0" smtClean="0">
              <a:latin typeface="Inconsolata"/>
              <a:cs typeface="Inconsolata"/>
            </a:rPr>
            <a:t>verify</a:t>
          </a:r>
          <a:endParaRPr lang="en-US" sz="2700" kern="1200" dirty="0">
            <a:latin typeface="Inconsolata"/>
            <a:cs typeface="Inconsolata"/>
          </a:endParaRPr>
        </a:p>
      </dsp:txBody>
      <dsp:txXfrm>
        <a:off x="6671673" y="848365"/>
        <a:ext cx="2841121" cy="958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51392"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create</a:t>
          </a:r>
          <a:endParaRPr lang="en-US" sz="2700" kern="1200" dirty="0">
            <a:latin typeface="Inconsolata"/>
            <a:cs typeface="Inconsolata"/>
          </a:endParaRPr>
        </a:p>
      </dsp:txBody>
      <dsp:txXfrm>
        <a:off x="303236"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converge</a:t>
          </a:r>
          <a:endParaRPr lang="en-US" sz="2700" kern="1200" dirty="0">
            <a:latin typeface="Inconsolata"/>
            <a:cs typeface="Inconsolata"/>
          </a:endParaRPr>
        </a:p>
      </dsp:txBody>
      <dsp:txXfrm>
        <a:off x="3487454" y="848365"/>
        <a:ext cx="2841121" cy="958341"/>
      </dsp:txXfrm>
    </dsp:sp>
    <dsp:sp modelId="{84E372B1-C2D4-044D-8D9B-03BAA0D0E7CB}">
      <dsp:nvSpPr>
        <dsp:cNvPr id="0" name=""/>
        <dsp:cNvSpPr/>
      </dsp:nvSpPr>
      <dsp:spPr>
        <a:xfrm>
          <a:off x="6619829"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a:t>
          </a:r>
          <a:r>
            <a:rPr lang="en-US" sz="2700" kern="1200" dirty="0" smtClean="0"/>
            <a:t>  </a:t>
          </a:r>
          <a:r>
            <a:rPr lang="en-US" sz="2700" kern="1200" dirty="0" smtClean="0">
              <a:latin typeface="Inconsolata"/>
              <a:cs typeface="Inconsolata"/>
            </a:rPr>
            <a:t>verify</a:t>
          </a:r>
          <a:endParaRPr lang="en-US" sz="2700" kern="1200" dirty="0">
            <a:latin typeface="Inconsolata"/>
            <a:cs typeface="Inconsolata"/>
          </a:endParaRPr>
        </a:p>
      </dsp:txBody>
      <dsp:txXfrm>
        <a:off x="6671673" y="848365"/>
        <a:ext cx="2841121" cy="958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51392"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create</a:t>
          </a:r>
          <a:endParaRPr lang="en-US" sz="2700" kern="1200" dirty="0">
            <a:latin typeface="Inconsolata"/>
            <a:cs typeface="Inconsolata"/>
          </a:endParaRPr>
        </a:p>
      </dsp:txBody>
      <dsp:txXfrm>
        <a:off x="303236"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converge</a:t>
          </a:r>
          <a:endParaRPr lang="en-US" sz="2700" kern="1200" dirty="0">
            <a:latin typeface="Inconsolata"/>
            <a:cs typeface="Inconsolata"/>
          </a:endParaRPr>
        </a:p>
      </dsp:txBody>
      <dsp:txXfrm>
        <a:off x="3487454" y="848365"/>
        <a:ext cx="2841121" cy="958341"/>
      </dsp:txXfrm>
    </dsp:sp>
    <dsp:sp modelId="{84E372B1-C2D4-044D-8D9B-03BAA0D0E7CB}">
      <dsp:nvSpPr>
        <dsp:cNvPr id="0" name=""/>
        <dsp:cNvSpPr/>
      </dsp:nvSpPr>
      <dsp:spPr>
        <a:xfrm>
          <a:off x="6619829"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a:t>
          </a:r>
          <a:r>
            <a:rPr lang="en-US" sz="2700" kern="1200" dirty="0" smtClean="0"/>
            <a:t>  </a:t>
          </a:r>
          <a:r>
            <a:rPr lang="en-US" sz="2700" kern="1200" dirty="0" smtClean="0">
              <a:latin typeface="Inconsolata"/>
              <a:cs typeface="Inconsolata"/>
            </a:rPr>
            <a:t>verify</a:t>
          </a:r>
          <a:endParaRPr lang="en-US" sz="2700" kern="1200" dirty="0">
            <a:latin typeface="Inconsolata"/>
            <a:cs typeface="Inconsolata"/>
          </a:endParaRPr>
        </a:p>
      </dsp:txBody>
      <dsp:txXfrm>
        <a:off x="6671673" y="848365"/>
        <a:ext cx="2841121" cy="9583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51392"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create</a:t>
          </a:r>
          <a:endParaRPr lang="en-US" sz="2700" kern="1200" dirty="0">
            <a:latin typeface="Inconsolata"/>
            <a:cs typeface="Inconsolata"/>
          </a:endParaRPr>
        </a:p>
      </dsp:txBody>
      <dsp:txXfrm>
        <a:off x="303236"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converge</a:t>
          </a:r>
          <a:endParaRPr lang="en-US" sz="2700" kern="1200" dirty="0">
            <a:latin typeface="Inconsolata"/>
            <a:cs typeface="Inconsolata"/>
          </a:endParaRPr>
        </a:p>
      </dsp:txBody>
      <dsp:txXfrm>
        <a:off x="3487454" y="848365"/>
        <a:ext cx="2841121" cy="958341"/>
      </dsp:txXfrm>
    </dsp:sp>
    <dsp:sp modelId="{84E372B1-C2D4-044D-8D9B-03BAA0D0E7CB}">
      <dsp:nvSpPr>
        <dsp:cNvPr id="0" name=""/>
        <dsp:cNvSpPr/>
      </dsp:nvSpPr>
      <dsp:spPr>
        <a:xfrm>
          <a:off x="6619829"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a:t>
          </a:r>
          <a:r>
            <a:rPr lang="en-US" sz="2700" kern="1200" dirty="0" smtClean="0"/>
            <a:t>  </a:t>
          </a:r>
          <a:r>
            <a:rPr lang="en-US" sz="2700" kern="1200" dirty="0" smtClean="0">
              <a:latin typeface="Inconsolata"/>
              <a:cs typeface="Inconsolata"/>
            </a:rPr>
            <a:t>verify</a:t>
          </a:r>
          <a:endParaRPr lang="en-US" sz="2700" kern="1200" dirty="0">
            <a:latin typeface="Inconsolata"/>
            <a:cs typeface="Inconsolata"/>
          </a:endParaRPr>
        </a:p>
      </dsp:txBody>
      <dsp:txXfrm>
        <a:off x="6671673" y="848365"/>
        <a:ext cx="2841121" cy="9583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007" y="796521"/>
          <a:ext cx="1855423"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destroy</a:t>
          </a:r>
          <a:endParaRPr lang="en-US" sz="2700" kern="1200" dirty="0">
            <a:latin typeface="Inconsolata"/>
            <a:cs typeface="Inconsolata"/>
          </a:endParaRPr>
        </a:p>
      </dsp:txBody>
      <dsp:txXfrm>
        <a:off x="53851" y="848365"/>
        <a:ext cx="1751735" cy="958341"/>
      </dsp:txXfrm>
    </dsp:sp>
    <dsp:sp modelId="{C9EA1690-CD96-B84C-B458-F944C9D4D943}">
      <dsp:nvSpPr>
        <dsp:cNvPr id="0" name=""/>
        <dsp:cNvSpPr/>
      </dsp:nvSpPr>
      <dsp:spPr>
        <a:xfrm>
          <a:off x="1991155" y="796521"/>
          <a:ext cx="1855423"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create</a:t>
          </a:r>
          <a:endParaRPr lang="en-US" sz="2700" kern="1200" dirty="0">
            <a:latin typeface="Inconsolata"/>
            <a:cs typeface="Inconsolata"/>
          </a:endParaRPr>
        </a:p>
      </dsp:txBody>
      <dsp:txXfrm>
        <a:off x="2042999" y="848365"/>
        <a:ext cx="1751735" cy="958341"/>
      </dsp:txXfrm>
    </dsp:sp>
    <dsp:sp modelId="{DD25A9C6-73C5-034C-9141-067075B117D8}">
      <dsp:nvSpPr>
        <dsp:cNvPr id="0" name=""/>
        <dsp:cNvSpPr/>
      </dsp:nvSpPr>
      <dsp:spPr>
        <a:xfrm>
          <a:off x="3980303" y="796521"/>
          <a:ext cx="1855423"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converge</a:t>
          </a:r>
          <a:endParaRPr lang="en-US" sz="2700" kern="1200" dirty="0">
            <a:latin typeface="Inconsolata"/>
            <a:cs typeface="Inconsolata"/>
          </a:endParaRPr>
        </a:p>
      </dsp:txBody>
      <dsp:txXfrm>
        <a:off x="4032147" y="848365"/>
        <a:ext cx="1751735" cy="958341"/>
      </dsp:txXfrm>
    </dsp:sp>
    <dsp:sp modelId="{84E372B1-C2D4-044D-8D9B-03BAA0D0E7CB}">
      <dsp:nvSpPr>
        <dsp:cNvPr id="0" name=""/>
        <dsp:cNvSpPr/>
      </dsp:nvSpPr>
      <dsp:spPr>
        <a:xfrm>
          <a:off x="5969451" y="796521"/>
          <a:ext cx="1855423"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a:t>
          </a:r>
          <a:r>
            <a:rPr lang="en-US" sz="2700" kern="1200" dirty="0" smtClean="0"/>
            <a:t>  </a:t>
          </a:r>
          <a:r>
            <a:rPr lang="en-US" sz="2700" kern="1200" dirty="0" smtClean="0">
              <a:latin typeface="Inconsolata"/>
              <a:cs typeface="Inconsolata"/>
            </a:rPr>
            <a:t>verify</a:t>
          </a:r>
          <a:endParaRPr lang="en-US" sz="2700" kern="1200" dirty="0">
            <a:latin typeface="Inconsolata"/>
            <a:cs typeface="Inconsolata"/>
          </a:endParaRPr>
        </a:p>
      </dsp:txBody>
      <dsp:txXfrm>
        <a:off x="6021295" y="848365"/>
        <a:ext cx="1751735" cy="958341"/>
      </dsp:txXfrm>
    </dsp:sp>
    <dsp:sp modelId="{A8E927B3-6773-FD4B-9A48-2F817CC9A0C3}">
      <dsp:nvSpPr>
        <dsp:cNvPr id="0" name=""/>
        <dsp:cNvSpPr/>
      </dsp:nvSpPr>
      <dsp:spPr>
        <a:xfrm>
          <a:off x="7958599" y="796521"/>
          <a:ext cx="1855423"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destroy</a:t>
          </a:r>
          <a:endParaRPr lang="en-US" sz="2700" kern="1200" dirty="0">
            <a:latin typeface="Inconsolata"/>
            <a:cs typeface="Inconsolata"/>
          </a:endParaRPr>
        </a:p>
      </dsp:txBody>
      <dsp:txXfrm>
        <a:off x="8010443" y="848365"/>
        <a:ext cx="1751735" cy="95834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9/29/15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png>
</file>

<file path=ppt/media/image15.gi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9/29/15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Kitchen Test tool 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Serverspec</a:t>
            </a:r>
            <a:r>
              <a:rPr lang="en-US" sz="1200" kern="1200" dirty="0" smtClean="0">
                <a:solidFill>
                  <a:schemeClr val="tx1"/>
                </a:solidFill>
                <a:effectLst/>
                <a:latin typeface="Arial" panose="020B0604020202020204" pitchFamily="34" charset="0"/>
                <a:ea typeface="+mn-ea"/>
                <a:cs typeface="Arial" panose="020B0604020202020204" pitchFamily="34" charset="0"/>
              </a:rPr>
              <a:t> to test your servers' actual state.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allows us to create an instance solely for testing, installs Chef, converge a run list of recipes on that instance, verify that the instance is in the desired state, and then destroy the instance.</a:t>
            </a:r>
          </a:p>
          <a:p>
            <a:endParaRPr lang="en-US" dirty="0" smtClean="0"/>
          </a:p>
          <a:p>
            <a:r>
              <a:rPr lang="en-US" dirty="0" smtClean="0"/>
              <a:t>On</a:t>
            </a:r>
            <a:r>
              <a:rPr lang="en-US" baseline="0" dirty="0" smtClean="0"/>
              <a:t> the left are the commands by the kitchen command that map to the stages of the testing lifecycle.</a:t>
            </a:r>
          </a:p>
          <a:p>
            <a:endParaRPr lang="en-US" baseline="0" dirty="0" smtClean="0"/>
          </a:p>
          <a:p>
            <a:r>
              <a:rPr lang="en-US" baseline="0" dirty="0" smtClean="0"/>
              <a:t>On the right are the configuration fields within a kitchen configuration file that will be explored in more detail.</a:t>
            </a:r>
          </a:p>
          <a:p>
            <a:endParaRPr lang="en-US" baseline="0" dirty="0" smtClean="0"/>
          </a:p>
          <a:p>
            <a:r>
              <a:rPr lang="en-US" baseline="0" dirty="0" smtClean="0"/>
              <a:t>Instructor Note: If you created a custom list of steps with your learners use that custom list and overlay the following information over top of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available--two very popular ones are the </a:t>
            </a:r>
            <a:r>
              <a:rPr lang="en-US" dirty="0" err="1" smtClean="0"/>
              <a:t>docker</a:t>
            </a:r>
            <a:r>
              <a:rPr lang="en-US" dirty="0" smtClean="0"/>
              <a:t> and vagrant driver.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second centos 6.5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24776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centos </a:t>
            </a:r>
            <a:r>
              <a:rPr lang="en-US" dirty="0" smtClean="0"/>
              <a:t>6.7.</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So replace the existing vagrant driver, in your .</a:t>
            </a:r>
            <a:r>
              <a:rPr lang="en-US" dirty="0" err="1" smtClean="0"/>
              <a:t>kitchen.yml</a:t>
            </a:r>
            <a:r>
              <a:rPr lang="en-US" dirty="0" smtClean="0"/>
              <a:t>,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dirty="0" smtClean="0"/>
              <a:t>We also want to update our platforms to list only centos-</a:t>
            </a:r>
            <a:r>
              <a:rPr lang="en-US" dirty="0" smtClean="0"/>
              <a:t>6.7.</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Automation is beautiful when it works. A work of art. When it doesn't work -- well it's a work of something.</a:t>
            </a:r>
          </a:p>
          <a:p>
            <a:endParaRPr lang="en-US" dirty="0" smtClean="0"/>
          </a:p>
          <a:p>
            <a:r>
              <a:rPr lang="en-US" dirty="0" smtClean="0"/>
              <a:t>As we start to define our infrastructure as code we also need to start thinking about testing it.</a:t>
            </a:r>
          </a:p>
          <a:p>
            <a:endParaRPr lang="en-US" dirty="0" smtClean="0"/>
          </a:p>
          <a:p>
            <a:r>
              <a:rPr lang="en-US" dirty="0" smtClean="0"/>
              <a:t>Because this is all too common a story that happens when delivering deployment scripts to production. Deployment scripts that, if tested, are tested on every platform except the ones running in production.</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In our case, this command would use the Docker driver to create a </a:t>
            </a:r>
            <a:r>
              <a:rPr lang="en-US" dirty="0" err="1" smtClean="0"/>
              <a:t>docker</a:t>
            </a:r>
            <a:r>
              <a:rPr lang="en-US" dirty="0" smtClean="0"/>
              <a:t> image based on centos-</a:t>
            </a:r>
            <a:r>
              <a:rPr lang="en-US" dirty="0" smtClean="0"/>
              <a:t>6.7.</a:t>
            </a:r>
            <a:endParaRPr lang="en-US" dirty="0" smtClean="0"/>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 sure you are at ~/cookbooks/workstation</a:t>
            </a:r>
            <a:r>
              <a:rPr lang="en-US" baseline="0" dirty="0" smtClean="0"/>
              <a:t> and then </a:t>
            </a:r>
            <a:r>
              <a:rPr lang="en-US" dirty="0" smtClean="0"/>
              <a:t>run `kitchen converge` to verify that the workstation cookbook is able to converge the default recipe against the platform centos</a:t>
            </a:r>
            <a:r>
              <a:rPr lang="en-US" baseline="0" dirty="0" smtClean="0"/>
              <a:t> </a:t>
            </a:r>
            <a:r>
              <a:rPr lang="en-US" baseline="0" dirty="0" smtClean="0"/>
              <a:t>6.7.</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 workstation cookbook should successfully apply the default recipe. If an error occurs, lets stop and troubleshoot the issues.</a:t>
            </a:r>
          </a:p>
          <a:p>
            <a:endParaRPr lang="en-US" dirty="0" smtClean="0"/>
          </a:p>
          <a:p>
            <a:r>
              <a:rPr lang="en-US" dirty="0" smtClean="0"/>
              <a:t>Instructor Note: It could take a few minutes for this task to complete</a:t>
            </a:r>
            <a:r>
              <a:rPr lang="en-US" baseline="0" dirty="0" smtClean="0"/>
              <a:t> on the system. 6/6 resources updated in 730.56819642 seconds</a:t>
            </a:r>
          </a:p>
          <a:p>
            <a:r>
              <a:rPr lang="en-US" baseline="0" dirty="0" smtClean="0"/>
              <a:t>       Finished converging &lt;</a:t>
            </a:r>
            <a:r>
              <a:rPr lang="en-US" dirty="0" smtClean="0"/>
              <a:t>default</a:t>
            </a:r>
            <a:r>
              <a:rPr lang="en-US" dirty="0" smtClean="0"/>
              <a:t>-centos-67</a:t>
            </a:r>
            <a:r>
              <a:rPr lang="en-US" baseline="0" dirty="0" smtClean="0"/>
              <a:t>&gt; </a:t>
            </a:r>
            <a:r>
              <a:rPr lang="en-US" baseline="0" dirty="0" smtClean="0"/>
              <a:t>(12m32.54s).</a:t>
            </a:r>
          </a:p>
          <a:p>
            <a:r>
              <a:rPr lang="en-US" baseline="0" dirty="0" smtClean="0"/>
              <a:t>-----&gt; Kitchen is finished. (16m12.39s)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apache cookbook. Update the .</a:t>
            </a:r>
            <a:r>
              <a:rPr lang="en-US" dirty="0" err="1" smtClean="0"/>
              <a:t>kitchen.yml</a:t>
            </a:r>
            <a:r>
              <a:rPr lang="en-US" dirty="0" smtClean="0"/>
              <a:t> file so that it converges the apache cookbook's default recipe on the centos-</a:t>
            </a:r>
            <a:r>
              <a:rPr lang="en-US" dirty="0" smtClean="0"/>
              <a:t>6.7 </a:t>
            </a:r>
            <a:r>
              <a:rPr lang="en-US" dirty="0" smtClean="0"/>
              <a:t>platform with the </a:t>
            </a:r>
            <a:r>
              <a:rPr lang="en-US" dirty="0" err="1" smtClean="0"/>
              <a:t>docker</a:t>
            </a:r>
            <a:r>
              <a:rPr lang="en-US" dirty="0" smtClean="0"/>
              <a:t> driver. </a:t>
            </a:r>
          </a:p>
          <a:p>
            <a:endParaRPr lang="en-US" dirty="0" smtClean="0"/>
          </a:p>
          <a:p>
            <a:r>
              <a:rPr lang="en-US" dirty="0" smtClean="0"/>
              <a:t>Instructor Note: Allow time for the attendees to complete the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you did before, update the .</a:t>
            </a:r>
            <a:r>
              <a:rPr lang="en-US" dirty="0" err="1" smtClean="0"/>
              <a:t>kitchen.yml</a:t>
            </a:r>
            <a:r>
              <a:rPr lang="en-US" dirty="0" smtClean="0"/>
              <a:t> file to use the </a:t>
            </a:r>
            <a:r>
              <a:rPr lang="en-US" dirty="0" err="1" smtClean="0"/>
              <a:t>docker</a:t>
            </a:r>
            <a:r>
              <a:rPr lang="en-US" dirty="0" smtClean="0"/>
              <a:t> driver and the centos-</a:t>
            </a:r>
            <a:r>
              <a:rPr lang="en-US" dirty="0" smtClean="0"/>
              <a:t>6.7 </a:t>
            </a:r>
            <a:r>
              <a:rPr lang="en-US" dirty="0" smtClean="0"/>
              <a:t>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home directory</a:t>
            </a:r>
            <a:r>
              <a:rPr lang="en-US" baseline="0" dirty="0" smtClean="0"/>
              <a:t> and then change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apache cookbook's default recipe is able to converge on the </a:t>
            </a:r>
            <a:r>
              <a:rPr lang="en-US" sz="1200" dirty="0" smtClean="0"/>
              <a:t>centos-</a:t>
            </a:r>
            <a:r>
              <a:rPr lang="en-US" sz="1200" dirty="0" smtClean="0"/>
              <a:t>6.7</a:t>
            </a:r>
            <a:r>
              <a:rPr lang="en-US" sz="1200" baseline="0" dirty="0" smtClean="0"/>
              <a:t> </a:t>
            </a:r>
            <a:r>
              <a:rPr lang="en-US" dirty="0" smtClean="0"/>
              <a:t>instance.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does this test when kitchen converges a recipe?</a:t>
            </a:r>
          </a:p>
          <a:p>
            <a:endParaRPr lang="en-US" dirty="0" smtClean="0"/>
          </a:p>
          <a:p>
            <a:r>
              <a:rPr lang="en-US" dirty="0" smtClean="0"/>
              <a:t>What does it NOT test when kitchen converges a recipe?</a:t>
            </a:r>
          </a:p>
          <a:p>
            <a:endParaRPr lang="en-US" dirty="0" smtClean="0"/>
          </a:p>
          <a:p>
            <a:r>
              <a:rPr lang="en-US" dirty="0" smtClean="0"/>
              <a:t>Converging the recipe is able to validate that our recipe is defined without error. However, converging a particular recipe does not validate that the intended goal of the recipe has been successfully executed.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 We'll do this together in a few minutes.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down or type out as many of the steps you can think of required to test one of the cookbooks.</a:t>
            </a:r>
          </a:p>
          <a:p>
            <a:endParaRPr lang="en-US" dirty="0" smtClean="0"/>
          </a:p>
          <a:p>
            <a:r>
              <a:rPr lang="en-US" dirty="0" smtClean="0"/>
              <a:t>When you are ready turn to another person in the class and compare your lists. Create a complete list with all the steps that you have identified.</a:t>
            </a:r>
            <a:r>
              <a:rPr lang="en-US" baseline="0" dirty="0" smtClean="0"/>
              <a:t> Then as a group we will discuss all the steps necessary to test a cookbook.</a:t>
            </a:r>
          </a:p>
          <a:p>
            <a:endParaRPr lang="en-US" baseline="0" dirty="0" smtClean="0"/>
          </a:p>
          <a:p>
            <a:r>
              <a:rPr lang="en-US" baseline="0" dirty="0" smtClean="0"/>
              <a:t>Instructor Note: Most learners are able to visualize each step of testing what you ask them to perform that manually. This exercise will help the learner understand all the steps that Test Kitchen completes for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example that states: We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a:t>
            </a:r>
          </a:p>
          <a:p>
            <a:endParaRPr lang="en-US" dirty="0" smtClean="0"/>
          </a:p>
          <a:p>
            <a:r>
              <a:rPr lang="en-US" dirty="0" smtClean="0"/>
              <a:t>Within the spec we need to first require a helper file. The helper is were we keep common helper methods and library requires in one location. This allows us to require a single file within each of our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Describe is a method that takes two parameters - the first is the name of fully-</a:t>
            </a:r>
            <a:r>
              <a:rPr lang="en-US" dirty="0" err="1" smtClean="0"/>
              <a:t>qualifed</a:t>
            </a:r>
            <a:r>
              <a:rPr lang="en-US" dirty="0" smtClean="0"/>
              <a:t> recipe to execute (cookbook name colon-colon recipe name).</a:t>
            </a:r>
          </a:p>
          <a:p>
            <a:endParaRPr lang="en-US" dirty="0" smtClean="0"/>
          </a:p>
          <a:p>
            <a:r>
              <a:rPr lang="en-US" dirty="0" smtClean="0"/>
              <a:t>The second parameter is the block between the </a:t>
            </a:r>
            <a:r>
              <a:rPr lang="en-US" dirty="0" err="1" smtClean="0"/>
              <a:t>the</a:t>
            </a:r>
            <a:r>
              <a:rPr lang="en-US" dirty="0" smtClean="0"/>
              <a:t> </a:t>
            </a:r>
            <a:r>
              <a:rPr lang="en-US" b="1" dirty="0" smtClean="0"/>
              <a:t>do</a:t>
            </a:r>
            <a:r>
              <a:rPr lang="en-US" dirty="0" smtClean="0"/>
              <a:t> and </a:t>
            </a:r>
            <a:r>
              <a:rPr lang="en-US" b="1" dirty="0" smtClean="0"/>
              <a:t>end</a:t>
            </a:r>
            <a:r>
              <a:rPr lang="en-US" dirty="0" smtClean="0"/>
              <a:t>. Within that block we can define more describe blocks that allow us to further refine the scenario we are testing.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we showed you earlier except now it is displayed here within this context. This states that when we converge the workstation cookbook's default recipe we want to assert that the tree package has been installed.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1. Edit the </a:t>
            </a:r>
            <a:r>
              <a:rPr lang="en-US" sz="1200" dirty="0" smtClean="0"/>
              <a:t>~/cookbooks/workstation/test/integration/default/</a:t>
            </a:r>
            <a:r>
              <a:rPr lang="en-US" sz="1200" dirty="0" err="1" smtClean="0"/>
              <a:t>serverspec</a:t>
            </a:r>
            <a:r>
              <a:rPr lang="en-US" sz="1200" dirty="0" smtClean="0"/>
              <a:t>/</a:t>
            </a:r>
            <a:r>
              <a:rPr lang="en-US" sz="1200" dirty="0" err="1" smtClean="0"/>
              <a:t>default_spec.rb</a:t>
            </a:r>
            <a:r>
              <a:rPr lang="en-US" sz="1200" dirty="0" smtClean="0"/>
              <a:t> as shown in</a:t>
            </a:r>
            <a:r>
              <a:rPr lang="en-US" sz="1200" baseline="0" dirty="0" smtClean="0"/>
              <a:t> </a:t>
            </a:r>
            <a:r>
              <a:rPr lang="en-US" sz="1200" dirty="0" smtClean="0"/>
              <a:t>this slide.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Here are a list of steps necessary to verify one of the cookbooks that you created.</a:t>
            </a:r>
          </a:p>
          <a:p>
            <a:endParaRPr lang="en-US" baseline="0" dirty="0" smtClean="0"/>
          </a:p>
          <a:p>
            <a:pPr marL="228600" indent="-228600">
              <a:buAutoNum type="arabicPeriod"/>
            </a:pPr>
            <a:r>
              <a:rPr lang="en-US" baseline="0" dirty="0" smtClean="0"/>
              <a:t>Create a virtual machine or setup an instance that resembles your current production infrastructure</a:t>
            </a:r>
          </a:p>
          <a:p>
            <a:pPr marL="228600" indent="-228600">
              <a:buAutoNum type="arabicPeriod"/>
            </a:pPr>
            <a:r>
              <a:rPr lang="en-US" baseline="0" dirty="0" smtClean="0"/>
              <a:t>Install the necessary Chef tools</a:t>
            </a:r>
          </a:p>
          <a:p>
            <a:pPr marL="228600" indent="-228600">
              <a:buAutoNum type="arabicPeriod"/>
            </a:pPr>
            <a:r>
              <a:rPr lang="en-US" baseline="0" dirty="0" smtClean="0"/>
              <a:t>Copy the cookbooks to this new instance</a:t>
            </a:r>
          </a:p>
          <a:p>
            <a:pPr marL="228600" indent="-228600">
              <a:buAutoNum type="arabicPeriod"/>
            </a:pPr>
            <a:r>
              <a:rPr lang="en-US" baseline="0" dirty="0" smtClean="0"/>
              <a:t>Apply the cookbooks to the instance</a:t>
            </a:r>
          </a:p>
          <a:p>
            <a:pPr marL="228600" indent="-228600">
              <a:buAutoNum type="arabicPeriod"/>
            </a:pPr>
            <a:r>
              <a:rPr lang="en-US" baseline="0" dirty="0" smtClean="0"/>
              <a:t>Verify that the instance is the desired state by executing various commands</a:t>
            </a:r>
          </a:p>
          <a:p>
            <a:pPr marL="228600" indent="-228600">
              <a:buAutoNum type="arabicPeriod"/>
            </a:pPr>
            <a:r>
              <a:rPr lang="en-US" baseline="0" dirty="0" smtClean="0"/>
              <a:t>Clean up that instance by destroying it or rolling it back to a previous snapshot</a:t>
            </a:r>
          </a:p>
          <a:p>
            <a:endParaRPr lang="en-US" baseline="0" dirty="0" smtClean="0"/>
          </a:p>
          <a:p>
            <a:r>
              <a:rPr lang="en-US" baseline="0" dirty="0" smtClean="0"/>
              <a:t>Instructor Note: The group should be able to create a list of similar steps. The names and the detail may vary based on their experience or expertise. Instead of presenting this slide you may find it more engaging to invite the learners to share the list of steps that they created and create a list that represents the voice of the group. If you do, you may find it useful to hide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home directory</a:t>
            </a:r>
            <a:r>
              <a:rPr lang="en-US" baseline="0" dirty="0" smtClean="0"/>
              <a:t> and then 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created, lets verify that the package named 'tree' is installed when we apply the workstation cookbooks default recipe using the `kitchen verify` command to execute our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ServerSpec</a:t>
            </a:r>
            <a:r>
              <a:rPr lang="en-US" dirty="0" smtClean="0"/>
              <a:t> provides a large number of helpers to assist us with many different resources on our system. Important to us in testing more of our workstation cookbook's default recipe is the ability to verify if a file was written, what are the permissions of that file, and what are the contents.</a:t>
            </a:r>
          </a:p>
          <a:p>
            <a:endParaRPr lang="en-US" dirty="0" smtClean="0"/>
          </a:p>
          <a:p>
            <a:r>
              <a:rPr lang="en-US" dirty="0" smtClean="0"/>
              <a:t>Let's look at a few examples...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281091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passwd</a:t>
            </a:r>
            <a:r>
              <a:rPr lang="en-US" dirty="0" smtClean="0"/>
              <a:t>"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"/etc/httpd/</a:t>
            </a:r>
            <a:r>
              <a:rPr lang="en-US" dirty="0" err="1" smtClean="0"/>
              <a:t>conf</a:t>
            </a:r>
            <a:r>
              <a:rPr lang="en-US" dirty="0" smtClean="0"/>
              <a:t>/</a:t>
            </a:r>
            <a:r>
              <a:rPr lang="en-US" dirty="0" err="1" smtClean="0"/>
              <a:t>httpd.conf</a:t>
            </a:r>
            <a:r>
              <a:rPr lang="en-US" dirty="0" smtClean="0"/>
              <a:t>" has contents that match the following regular expression. Asserting that somewhere in the file we will find the following bit of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sudoers</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tested.</a:t>
            </a:r>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Instructor Note: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They already tested the tree package</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b</a:t>
            </a:r>
            <a:r>
              <a:rPr lang="en-US" sz="1200" b="0" i="0" kern="1200" dirty="0" smtClean="0">
                <a:solidFill>
                  <a:schemeClr val="tx1"/>
                </a:solidFill>
                <a:effectLst/>
                <a:latin typeface="Arial" panose="020B0604020202020204" pitchFamily="34" charset="0"/>
                <a:ea typeface="+mn-ea"/>
                <a:cs typeface="Arial" panose="020B0604020202020204" pitchFamily="34" charset="0"/>
              </a:rPr>
              <a:t>ut they have not tested their editor package, the git</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package, or the file resource (MOTD). The leaner is not required to test all of the packages or a particular set of conditions with the file resource. This section is intentionally open and left to the choice of the learner. When reviewing this material with the learner the answers that follow are not the 'correct' solution; they are one solution.</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the lab.</a:t>
            </a:r>
          </a:p>
          <a:p>
            <a:endParaRPr lang="en-US" dirty="0" smtClean="0"/>
          </a:p>
          <a:p>
            <a:r>
              <a:rPr lang="en-US" dirty="0" smtClean="0"/>
              <a:t>Here we are verifying that the package </a:t>
            </a:r>
            <a:r>
              <a:rPr lang="en-US" dirty="0" err="1" smtClean="0"/>
              <a:t>git</a:t>
            </a:r>
            <a:r>
              <a:rPr lang="en-US" dirty="0" smtClean="0"/>
              <a:t> is installed. The structure of the test is very similar to the one we demonstrated earlier. You'll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resource, we chose only to verify that the file named "/etc/</a:t>
            </a:r>
            <a:r>
              <a:rPr lang="en-US" dirty="0" err="1" smtClean="0"/>
              <a:t>motd</a:t>
            </a:r>
            <a:r>
              <a:rPr lang="en-US" dirty="0" smtClean="0"/>
              <a:t>" 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more tests created </a:t>
            </a:r>
            <a:r>
              <a:rPr lang="en-US" dirty="0" smtClean="0"/>
              <a:t>lets </a:t>
            </a:r>
            <a:r>
              <a:rPr lang="en-US" dirty="0" smtClean="0"/>
              <a:t>verify </a:t>
            </a:r>
            <a:r>
              <a:rPr lang="en-US" dirty="0" smtClean="0"/>
              <a:t>all</a:t>
            </a:r>
            <a:r>
              <a:rPr lang="en-US" baseline="0" dirty="0" smtClean="0"/>
              <a:t> of these tests pass when we converged the </a:t>
            </a:r>
            <a:r>
              <a:rPr lang="en-US" dirty="0" smtClean="0"/>
              <a:t>workstation </a:t>
            </a:r>
            <a:r>
              <a:rPr lang="en-US" dirty="0" smtClean="0"/>
              <a:t>cookbooks default </a:t>
            </a:r>
            <a:r>
              <a:rPr lang="en-US" dirty="0" smtClean="0"/>
              <a:t>recipe.</a:t>
            </a:r>
            <a:r>
              <a:rPr lang="en-US" baseline="0" dirty="0" smtClean="0"/>
              <a:t> Use </a:t>
            </a:r>
            <a:r>
              <a:rPr lang="en-US" dirty="0" smtClean="0"/>
              <a:t>the </a:t>
            </a:r>
            <a:r>
              <a:rPr lang="en-US" dirty="0" smtClean="0"/>
              <a:t>`kitchen verify` command to execute </a:t>
            </a:r>
            <a:r>
              <a:rPr lang="en-US" dirty="0" smtClean="0"/>
              <a:t>the</a:t>
            </a:r>
            <a:r>
              <a:rPr lang="en-US" baseline="0" dirty="0" smtClean="0"/>
              <a:t> </a:t>
            </a:r>
            <a:r>
              <a:rPr lang="en-US" dirty="0" smtClean="0"/>
              <a:t>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ServerSpec</a:t>
            </a:r>
            <a:r>
              <a:rPr lang="en-US" dirty="0" smtClean="0"/>
              <a:t> provide 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that the system is installed and working correctly.</a:t>
            </a:r>
          </a:p>
          <a:p>
            <a:endParaRPr lang="en-US" dirty="0" smtClean="0"/>
          </a:p>
          <a:p>
            <a:r>
              <a:rPr lang="en-US" dirty="0" smtClean="0"/>
              <a:t>When you are done execute your tests with `kitchen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us--or anyone else on the team--the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port 80 should be listening for incoming connections.</a:t>
            </a:r>
          </a:p>
          <a:p>
            <a:endParaRPr lang="en-US" dirty="0" smtClean="0"/>
          </a:p>
          <a:p>
            <a:r>
              <a:rPr lang="en-US" dirty="0" smtClean="0"/>
              <a:t>And we also validated that the standard out from the command "curl http://localhost" should match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more tests created </a:t>
            </a:r>
            <a:r>
              <a:rPr lang="en-US" dirty="0" smtClean="0"/>
              <a:t>lets </a:t>
            </a:r>
            <a:r>
              <a:rPr lang="en-US" dirty="0" smtClean="0"/>
              <a:t>verify </a:t>
            </a:r>
            <a:r>
              <a:rPr lang="en-US" dirty="0" smtClean="0"/>
              <a:t>all</a:t>
            </a:r>
            <a:r>
              <a:rPr lang="en-US" baseline="0" dirty="0" smtClean="0"/>
              <a:t> of these tests pass when we converged the </a:t>
            </a:r>
            <a:r>
              <a:rPr lang="en-US" dirty="0" smtClean="0"/>
              <a:t>workstation </a:t>
            </a:r>
            <a:r>
              <a:rPr lang="en-US" dirty="0" smtClean="0"/>
              <a:t>cookbooks default </a:t>
            </a:r>
            <a:r>
              <a:rPr lang="en-US" dirty="0" smtClean="0"/>
              <a:t>recipe.</a:t>
            </a:r>
            <a:r>
              <a:rPr lang="en-US" baseline="0" dirty="0" smtClean="0"/>
              <a:t> Use </a:t>
            </a:r>
            <a:r>
              <a:rPr lang="en-US" dirty="0" smtClean="0"/>
              <a:t>the </a:t>
            </a:r>
            <a:r>
              <a:rPr lang="en-US" dirty="0" smtClean="0"/>
              <a:t>`kitchen verify` command to execute </a:t>
            </a:r>
            <a:r>
              <a:rPr lang="en-US" dirty="0" smtClean="0"/>
              <a:t>the</a:t>
            </a:r>
            <a:r>
              <a:rPr lang="en-US" baseline="0" dirty="0" smtClean="0"/>
              <a:t> </a:t>
            </a:r>
            <a:r>
              <a:rPr lang="en-US" dirty="0" smtClean="0"/>
              <a:t>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Test Kitchen, </a:t>
            </a:r>
            <a:r>
              <a:rPr lang="en-US" dirty="0" err="1" smtClean="0"/>
              <a:t>ServerSpec</a:t>
            </a:r>
            <a:r>
              <a:rPr lang="en-US" dirty="0" smtClean="0"/>
              <a:t> and testing.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03641764"/>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ChefDK comes with another tool named Test Kitchen. Test Kitchen is a test harness tool that allows us to execute the cookbook recipes against virtual or cloud instances.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522343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31834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399155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65036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9079697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32523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 Id="rId3" Type="http://schemas.openxmlformats.org/officeDocument/2006/relationships/image" Target="../media/image15.gi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3" Type="http://schemas.openxmlformats.org/officeDocument/2006/relationships/hyperlink" Target="http://serverspec.org/resource_types.html%23package" TargetMode="External"/><Relationship Id="rId4" Type="http://schemas.openxmlformats.org/officeDocument/2006/relationships/hyperlink" Target="http://serverspec.org/resource_types.html%23file" TargetMode="External"/><Relationship Id="rId1" Type="http://schemas.openxmlformats.org/officeDocument/2006/relationships/slideLayout" Target="../slideLayouts/slideLayout5.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Tree>
    <p:extLst>
      <p:ext uri="{BB962C8B-B14F-4D97-AF65-F5344CB8AC3E}">
        <p14:creationId xmlns:p14="http://schemas.microsoft.com/office/powerpoint/2010/main" val="3507161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dirty="0"/>
              <a:t>Commands:</a:t>
            </a:r>
          </a:p>
          <a:p>
            <a:r>
              <a:rPr lang="en-US" dirty="0"/>
              <a:t>  kitchen console                         # Kitchen Console!</a:t>
            </a:r>
          </a:p>
          <a:p>
            <a:r>
              <a:rPr lang="en-US" dirty="0"/>
              <a:t>  kitchen converge [</a:t>
            </a:r>
            <a:r>
              <a:rPr lang="en-US" dirty="0" err="1"/>
              <a:t>INSTANCE|REGEXP|all</a:t>
            </a:r>
            <a:r>
              <a:rPr lang="en-US" dirty="0"/>
              <a:t>]  # Converge one or more instances</a:t>
            </a:r>
          </a:p>
          <a:p>
            <a:r>
              <a:rPr lang="en-US" dirty="0"/>
              <a:t>  kitchen create [</a:t>
            </a:r>
            <a:r>
              <a:rPr lang="en-US" dirty="0" err="1"/>
              <a:t>INSTANCE|REGEXP|all</a:t>
            </a:r>
            <a:r>
              <a:rPr lang="en-US" dirty="0"/>
              <a:t>]    # Create one or more instances</a:t>
            </a:r>
          </a:p>
          <a:p>
            <a:r>
              <a:rPr lang="en-US" dirty="0"/>
              <a:t>  kitchen destroy [</a:t>
            </a:r>
            <a:r>
              <a:rPr lang="en-US" dirty="0" err="1"/>
              <a:t>INSTANCE|REGEXP|all</a:t>
            </a:r>
            <a:r>
              <a:rPr lang="en-US" dirty="0"/>
              <a:t>]   # Destroy one or more </a:t>
            </a:r>
            <a:r>
              <a:rPr lang="en-US" dirty="0" smtClean="0"/>
              <a:t>instances</a:t>
            </a:r>
          </a:p>
          <a:p>
            <a:r>
              <a:rPr lang="en-US" dirty="0"/>
              <a:t> </a:t>
            </a:r>
            <a:r>
              <a:rPr lang="en-US" dirty="0" smtClean="0"/>
              <a:t> ...</a:t>
            </a:r>
            <a:endParaRPr lang="en-US" dirty="0"/>
          </a:p>
          <a:p>
            <a:r>
              <a:rPr lang="en-US" dirty="0" smtClean="0"/>
              <a:t>  kitchen </a:t>
            </a:r>
            <a:r>
              <a:rPr lang="en-US" dirty="0"/>
              <a:t>help [COMMAND]                  # Describe available commands or one </a:t>
            </a:r>
            <a:r>
              <a:rPr lang="en-US" dirty="0" smtClean="0"/>
              <a:t>specif...</a:t>
            </a:r>
          </a:p>
          <a:p>
            <a:r>
              <a:rPr lang="en-US" dirty="0" smtClean="0"/>
              <a:t>  kitchen </a:t>
            </a:r>
            <a:r>
              <a:rPr lang="en-US" dirty="0" err="1"/>
              <a:t>init</a:t>
            </a:r>
            <a:r>
              <a:rPr lang="en-US" dirty="0"/>
              <a:t>                            # Adds some configuration to your </a:t>
            </a:r>
            <a:r>
              <a:rPr lang="en-US" dirty="0" smtClean="0"/>
              <a:t>cookbook...</a:t>
            </a:r>
            <a:endParaRPr lang="en-US" dirty="0"/>
          </a:p>
          <a:p>
            <a:r>
              <a:rPr lang="en-US" dirty="0"/>
              <a:t>  kitchen list [</a:t>
            </a:r>
            <a:r>
              <a:rPr lang="en-US" dirty="0" err="1"/>
              <a:t>INSTANCE|REGEXP|all</a:t>
            </a:r>
            <a:r>
              <a:rPr lang="en-US" dirty="0"/>
              <a:t>]      # Lists one or more instances</a:t>
            </a:r>
          </a:p>
          <a:p>
            <a:r>
              <a:rPr lang="en-US" dirty="0" smtClean="0"/>
              <a:t>  kitchen </a:t>
            </a:r>
            <a:r>
              <a:rPr lang="en-US" dirty="0"/>
              <a:t>setup [</a:t>
            </a:r>
            <a:r>
              <a:rPr lang="en-US" dirty="0" err="1"/>
              <a:t>INSTANCE|REGEXP|all</a:t>
            </a:r>
            <a:r>
              <a:rPr lang="en-US" dirty="0"/>
              <a:t>]     # Setup one or more instances</a:t>
            </a:r>
          </a:p>
          <a:p>
            <a:r>
              <a:rPr lang="en-US" dirty="0"/>
              <a:t>  kitchen test [</a:t>
            </a:r>
            <a:r>
              <a:rPr lang="en-US" dirty="0" err="1"/>
              <a:t>INSTANCE|REGEXP|all</a:t>
            </a:r>
            <a:r>
              <a:rPr lang="en-US" dirty="0"/>
              <a:t>]      # Test one or more instances</a:t>
            </a:r>
          </a:p>
          <a:p>
            <a:r>
              <a:rPr lang="en-US" dirty="0"/>
              <a:t>  kitchen verify [</a:t>
            </a:r>
            <a:r>
              <a:rPr lang="en-US" dirty="0" err="1"/>
              <a:t>INSTANCE|REGEXP|all</a:t>
            </a:r>
            <a:r>
              <a:rPr lang="en-US" dirty="0"/>
              <a:t>]    # Verify one or more instances</a:t>
            </a:r>
          </a:p>
          <a:p>
            <a:r>
              <a:rPr lang="en-US" dirty="0" smtClean="0"/>
              <a:t>  kitchen version                         # Print Kitchen's version information</a:t>
            </a:r>
          </a:p>
          <a:p>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537965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91648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kitchen </a:t>
            </a:r>
            <a:r>
              <a:rPr lang="en-US" dirty="0" err="1" smtClean="0">
                <a:latin typeface="Inconsolata"/>
                <a:cs typeface="Inconsolata"/>
              </a:rPr>
              <a:t>init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dirty="0"/>
              <a:t>Usage:</a:t>
            </a:r>
          </a:p>
          <a:p>
            <a:r>
              <a:rPr lang="en-US" dirty="0"/>
              <a:t>  kitchen </a:t>
            </a:r>
            <a:r>
              <a:rPr lang="en-US" dirty="0" err="1"/>
              <a:t>init</a:t>
            </a:r>
            <a:endParaRPr lang="en-US" dirty="0"/>
          </a:p>
          <a:p>
            <a:r>
              <a:rPr lang="en-US" dirty="0"/>
              <a:t> </a:t>
            </a:r>
            <a:r>
              <a:rPr lang="en-US" dirty="0" smtClean="0"/>
              <a:t> -</a:t>
            </a:r>
            <a:r>
              <a:rPr lang="en-US" dirty="0"/>
              <a:t>D, [--driver=one two three]                   # One or more Kitchen Driver </a:t>
            </a:r>
            <a:r>
              <a:rPr lang="en-US" dirty="0" smtClean="0"/>
              <a:t>gems ...</a:t>
            </a:r>
            <a:endParaRPr lang="en-US" dirty="0"/>
          </a:p>
          <a:p>
            <a:r>
              <a:rPr lang="en-US" dirty="0"/>
              <a:t>                                                 # Default: kitchen-vagrant</a:t>
            </a:r>
          </a:p>
          <a:p>
            <a:r>
              <a:rPr lang="en-US" dirty="0"/>
              <a:t>  -P, [--</a:t>
            </a:r>
            <a:r>
              <a:rPr lang="en-US" dirty="0" err="1"/>
              <a:t>provisioner</a:t>
            </a:r>
            <a:r>
              <a:rPr lang="en-US" dirty="0"/>
              <a:t>=PROVISIONER]                # The default Kitchen </a:t>
            </a:r>
            <a:r>
              <a:rPr lang="en-US" dirty="0" err="1"/>
              <a:t>Provisioner</a:t>
            </a:r>
            <a:r>
              <a:rPr lang="en-US" dirty="0"/>
              <a:t> to use</a:t>
            </a:r>
          </a:p>
          <a:p>
            <a:r>
              <a:rPr lang="en-US" dirty="0"/>
              <a:t>                                                 # Default: </a:t>
            </a:r>
            <a:r>
              <a:rPr lang="en-US" dirty="0" err="1"/>
              <a:t>chef_solo</a:t>
            </a:r>
            <a:endParaRPr lang="en-US" dirty="0"/>
          </a:p>
          <a:p>
            <a:r>
              <a:rPr lang="en-US" dirty="0"/>
              <a:t>      [--create-</a:t>
            </a:r>
            <a:r>
              <a:rPr lang="en-US" dirty="0" err="1"/>
              <a:t>gemfile</a:t>
            </a:r>
            <a:r>
              <a:rPr lang="en-US" dirty="0"/>
              <a:t>], [--no-create-</a:t>
            </a:r>
            <a:r>
              <a:rPr lang="en-US" dirty="0" err="1"/>
              <a:t>gemfile</a:t>
            </a:r>
            <a:r>
              <a:rPr lang="en-US" dirty="0"/>
              <a:t>]  # Whether or not to create a </a:t>
            </a:r>
            <a:r>
              <a:rPr lang="en-US" dirty="0" err="1" smtClean="0"/>
              <a:t>Gemfi</a:t>
            </a:r>
            <a:r>
              <a:rPr lang="en-US" dirty="0" smtClean="0"/>
              <a:t> ...</a:t>
            </a:r>
          </a:p>
          <a:p>
            <a:endParaRPr lang="en-US" dirty="0"/>
          </a:p>
          <a:p>
            <a:r>
              <a:rPr lang="en-US" dirty="0" smtClean="0"/>
              <a:t>Description</a:t>
            </a:r>
            <a:r>
              <a:rPr lang="en-US" dirty="0"/>
              <a:t>:</a:t>
            </a:r>
          </a:p>
          <a:p>
            <a:r>
              <a:rPr lang="en-US" dirty="0"/>
              <a:t>  </a:t>
            </a:r>
            <a:r>
              <a:rPr lang="en-US" dirty="0" err="1"/>
              <a:t>Init</a:t>
            </a:r>
            <a:r>
              <a:rPr lang="en-US" dirty="0"/>
              <a:t> will add Test Kitchen support to an existing project for convergence</a:t>
            </a:r>
          </a:p>
          <a:p>
            <a:r>
              <a:rPr lang="en-US" dirty="0"/>
              <a:t>  integration testing. A default .</a:t>
            </a:r>
            <a:r>
              <a:rPr lang="en-US" dirty="0" err="1"/>
              <a:t>kitchen.yml</a:t>
            </a:r>
            <a:r>
              <a:rPr lang="en-US" dirty="0"/>
              <a:t> file (which is intended to be</a:t>
            </a:r>
          </a:p>
          <a:p>
            <a:r>
              <a:rPr lang="en-US" dirty="0"/>
              <a:t>  customized) is created in the project's root directory and one or more gems will be</a:t>
            </a:r>
          </a:p>
          <a:p>
            <a:r>
              <a:rPr lang="en-US" dirty="0"/>
              <a:t>  added to the project's </a:t>
            </a:r>
            <a:r>
              <a:rPr lang="en-US" dirty="0" err="1"/>
              <a:t>Gemfile</a:t>
            </a:r>
            <a:r>
              <a:rPr lang="en-US"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695011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latin typeface="Inconsolata"/>
                <a:cs typeface="Inconsolata"/>
              </a:rPr>
              <a:t>.</a:t>
            </a:r>
            <a:r>
              <a:rPr lang="en-US" dirty="0" err="1" smtClean="0">
                <a:latin typeface="Inconsolata"/>
                <a:cs typeface="Inconsolata"/>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dirty="0"/>
              <a:t>workstation</a:t>
            </a:r>
            <a:endParaRPr lang="de-DE" dirty="0"/>
          </a:p>
          <a:p>
            <a:r>
              <a:rPr lang="de-DE" dirty="0"/>
              <a:t>├── </a:t>
            </a:r>
            <a:r>
              <a:rPr lang="de-DE" dirty="0" err="1"/>
              <a:t>Berksfile</a:t>
            </a:r>
            <a:endParaRPr lang="de-DE" dirty="0"/>
          </a:p>
          <a:p>
            <a:r>
              <a:rPr lang="de-DE" dirty="0"/>
              <a:t>├── </a:t>
            </a:r>
            <a:r>
              <a:rPr lang="de-DE" dirty="0" err="1"/>
              <a:t>chefignore</a:t>
            </a:r>
            <a:endParaRPr lang="de-DE" dirty="0"/>
          </a:p>
          <a:p>
            <a:r>
              <a:rPr lang="de-DE" dirty="0"/>
              <a:t>├── .</a:t>
            </a:r>
            <a:r>
              <a:rPr lang="de-DE" dirty="0" err="1"/>
              <a:t>gitignore</a:t>
            </a:r>
            <a:endParaRPr lang="de-DE" dirty="0"/>
          </a:p>
          <a:p>
            <a:r>
              <a:rPr lang="de-DE" dirty="0"/>
              <a:t>├── .</a:t>
            </a:r>
            <a:r>
              <a:rPr lang="de-DE" dirty="0" err="1"/>
              <a:t>kitchen.yml</a:t>
            </a:r>
            <a:endParaRPr lang="de-DE" dirty="0"/>
          </a:p>
          <a:p>
            <a:r>
              <a:rPr lang="de-DE" dirty="0"/>
              <a:t>├── </a:t>
            </a:r>
            <a:r>
              <a:rPr lang="de-DE" dirty="0" err="1"/>
              <a:t>metadata.rb</a:t>
            </a:r>
            <a:endParaRPr lang="de-DE" dirty="0"/>
          </a:p>
          <a:p>
            <a:r>
              <a:rPr lang="de-DE" dirty="0"/>
              <a:t>├── </a:t>
            </a:r>
            <a:r>
              <a:rPr lang="de-DE" dirty="0" err="1"/>
              <a:t>README.md</a:t>
            </a:r>
            <a:endParaRPr lang="de-DE" dirty="0"/>
          </a:p>
          <a:p>
            <a:r>
              <a:rPr lang="de-DE" dirty="0"/>
              <a:t>├── </a:t>
            </a:r>
            <a:r>
              <a:rPr lang="de-DE" dirty="0" err="1"/>
              <a:t>recipes</a:t>
            </a:r>
            <a:endParaRPr lang="de-DE" dirty="0"/>
          </a:p>
          <a:p>
            <a:r>
              <a:rPr lang="de-DE" dirty="0"/>
              <a:t>│   ├── </a:t>
            </a:r>
            <a:r>
              <a:rPr lang="de-DE" dirty="0" err="1"/>
              <a:t>default.rb</a:t>
            </a:r>
            <a:endParaRPr lang="de-DE" dirty="0"/>
          </a:p>
          <a:p>
            <a:r>
              <a:rPr lang="de-DE" dirty="0"/>
              <a:t>│   └── </a:t>
            </a:r>
            <a:r>
              <a:rPr lang="de-DE" dirty="0" err="1"/>
              <a:t>setup.rb</a:t>
            </a:r>
            <a:endParaRPr lang="de-DE" dirty="0"/>
          </a:p>
          <a:p>
            <a:r>
              <a:rPr lang="de-DE" dirty="0"/>
              <a:t>├── </a:t>
            </a:r>
            <a:r>
              <a:rPr lang="de-DE" dirty="0" err="1"/>
              <a:t>spec</a:t>
            </a:r>
            <a:endParaRPr lang="de-DE" dirty="0"/>
          </a:p>
          <a:p>
            <a:r>
              <a:rPr lang="de-DE" dirty="0"/>
              <a:t>│   ├── </a:t>
            </a:r>
            <a:r>
              <a:rPr lang="de-DE" dirty="0" err="1"/>
              <a:t>spec_helper.rb</a:t>
            </a:r>
            <a:endParaRPr lang="de-DE" dirty="0"/>
          </a:p>
          <a:p>
            <a:r>
              <a:rPr lang="de-DE" dirty="0"/>
              <a:t>│   └── </a:t>
            </a:r>
            <a:r>
              <a:rPr lang="de-DE" dirty="0" err="1" smtClean="0"/>
              <a:t>unit</a:t>
            </a:r>
            <a:endParaRPr lang="de-DE"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757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315704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dirty="0" smtClean="0"/>
              <a:t>---</a:t>
            </a:r>
          </a:p>
          <a:p>
            <a:r>
              <a:rPr lang="de-DE" dirty="0" smtClean="0"/>
              <a:t>driver:</a:t>
            </a:r>
          </a:p>
          <a:p>
            <a:r>
              <a:rPr lang="de-DE" dirty="0" smtClean="0"/>
              <a:t>  name: vagrant</a:t>
            </a:r>
          </a:p>
          <a:p>
            <a:endParaRPr lang="de-DE" dirty="0" smtClean="0"/>
          </a:p>
          <a:p>
            <a:r>
              <a:rPr lang="de-DE" dirty="0" smtClean="0"/>
              <a:t>provisioner:</a:t>
            </a:r>
          </a:p>
          <a:p>
            <a:r>
              <a:rPr lang="de-DE" dirty="0" smtClean="0"/>
              <a:t>  name: chef_solo</a:t>
            </a:r>
          </a:p>
          <a:p>
            <a:endParaRPr lang="de-DE" dirty="0" smtClean="0"/>
          </a:p>
          <a:p>
            <a:r>
              <a:rPr lang="de-DE" dirty="0" smtClean="0"/>
              <a:t>platforms:</a:t>
            </a:r>
          </a:p>
          <a:p>
            <a:r>
              <a:rPr lang="de-DE" dirty="0" smtClean="0"/>
              <a:t>  - name: ubuntu-12.04</a:t>
            </a:r>
          </a:p>
          <a:p>
            <a:r>
              <a:rPr lang="de-DE" dirty="0" smtClean="0"/>
              <a:t>  - name: centos-6.4</a:t>
            </a:r>
          </a:p>
          <a:p>
            <a:endParaRPr lang="de-DE" dirty="0" smtClean="0"/>
          </a:p>
          <a:p>
            <a:r>
              <a:rPr lang="de-DE" dirty="0" smtClean="0"/>
              <a:t>suites:</a:t>
            </a:r>
          </a:p>
          <a:p>
            <a:r>
              <a:rPr lang="de-DE" dirty="0" smtClean="0"/>
              <a:t>  - name: default</a:t>
            </a:r>
            <a:endParaRPr lang="de-DE"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989050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a:t>
            </a:r>
            <a:r>
              <a:rPr lang="en-US" dirty="0" err="1" smtClean="0">
                <a:latin typeface="Inconsolata"/>
                <a:cs typeface="Inconsolata"/>
              </a:rPr>
              <a:t>kitchen.yml</a:t>
            </a:r>
            <a:endParaRPr lang="en-US" dirty="0">
              <a:latin typeface="Inconsolata"/>
              <a:cs typeface="Inconsolata"/>
            </a:endParaRPr>
          </a:p>
        </p:txBody>
      </p:sp>
      <p:sp>
        <p:nvSpPr>
          <p:cNvPr id="3" name="Subtitle 2"/>
          <p:cNvSpPr>
            <a:spLocks noGrp="1"/>
          </p:cNvSpPr>
          <p:nvPr>
            <p:ph type="subTitle" idx="1"/>
          </p:nvPr>
        </p:nvSpPr>
        <p:spPr/>
        <p:txBody>
          <a:bodyPr>
            <a:normAutofit/>
          </a:bodyPr>
          <a:lstStyle/>
          <a:p>
            <a:r>
              <a:rPr lang="en-US" dirty="0" smtClean="0"/>
              <a:t>When </a:t>
            </a:r>
            <a:r>
              <a:rPr lang="en-US" dirty="0" smtClean="0">
                <a:latin typeface="Inconsolata"/>
                <a:cs typeface="Inconsolata"/>
              </a:rPr>
              <a:t>chef</a:t>
            </a:r>
            <a:r>
              <a:rPr lang="en-US" dirty="0" smtClean="0"/>
              <a:t> generates a cookbook, a default </a:t>
            </a:r>
            <a:r>
              <a:rPr lang="en-US" dirty="0" smtClean="0">
                <a:latin typeface="Inconsolata"/>
                <a:cs typeface="Inconsolata"/>
              </a:rPr>
              <a:t>.</a:t>
            </a:r>
            <a:r>
              <a:rPr lang="en-US" dirty="0" err="1" smtClean="0">
                <a:latin typeface="Inconsolata"/>
                <a:cs typeface="Inconsolata"/>
              </a:rPr>
              <a:t>kitchen.yml</a:t>
            </a:r>
            <a:r>
              <a:rPr lang="en-US" dirty="0" smtClean="0"/>
              <a:t> is created. It contains </a:t>
            </a:r>
            <a:r>
              <a:rPr lang="en-US" dirty="0" smtClean="0">
                <a:latin typeface="Inconsolata"/>
                <a:cs typeface="Inconsolata"/>
              </a:rPr>
              <a:t>kitchen</a:t>
            </a:r>
            <a:r>
              <a:rPr lang="en-US" dirty="0" smtClean="0"/>
              <a:t> configuration for the driver, </a:t>
            </a:r>
            <a:r>
              <a:rPr lang="en-US" dirty="0" err="1" smtClean="0"/>
              <a:t>provisioner</a:t>
            </a:r>
            <a:r>
              <a:rPr lang="en-US" dirty="0" smtClean="0"/>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400" dirty="0">
                <a:solidFill>
                  <a:srgbClr val="3E4346"/>
                </a:solidFill>
                <a:cs typeface="Inconsolata"/>
              </a:rPr>
              <a:t>http://</a:t>
            </a:r>
            <a:r>
              <a:rPr lang="en-US" sz="2400" dirty="0" err="1">
                <a:solidFill>
                  <a:srgbClr val="3E4346"/>
                </a:solidFill>
                <a:cs typeface="Inconsolata"/>
              </a:rPr>
              <a:t>kitchen.ci</a:t>
            </a:r>
            <a:r>
              <a:rPr lang="en-US" sz="2400" dirty="0">
                <a:solidFill>
                  <a:srgbClr val="3E4346"/>
                </a:solidFill>
                <a:cs typeface="Inconsolata"/>
              </a:rPr>
              <a:t>/docs/getting-started/creating-cookbook</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4023981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latin typeface="Inconsolata"/>
                <a:cs typeface="Inconsolata"/>
              </a:rPr>
              <a:t>kitchen</a:t>
            </a:r>
            <a:r>
              <a:rPr lang="en-US" dirty="0" smtClean="0"/>
              <a:t> Driver</a:t>
            </a:r>
            <a:endParaRPr lang="en-US" dirty="0"/>
          </a:p>
        </p:txBody>
      </p:sp>
      <p:sp>
        <p:nvSpPr>
          <p:cNvPr id="3" name="Content Placeholder 2"/>
          <p:cNvSpPr>
            <a:spLocks noGrp="1"/>
          </p:cNvSpPr>
          <p:nvPr>
            <p:ph sz="quarter" idx="10"/>
          </p:nvPr>
        </p:nvSpPr>
        <p:spPr>
          <a:xfrm>
            <a:off x="1121105" y="2083507"/>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24056"/>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890643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latin typeface="Inconsolata"/>
                <a:cs typeface="Inconsolata"/>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Inconsolata"/>
                <a:cs typeface="Inconsolata"/>
              </a:rPr>
              <a:t>chef_zero</a:t>
            </a:r>
            <a:r>
              <a:rPr lang="en-US" sz="3733" dirty="0"/>
              <a:t>.</a:t>
            </a:r>
            <a:endParaRPr lang="en-US" sz="3733" dirty="0">
              <a:latin typeface="Inconsolata"/>
              <a:cs typeface="Inconsolata"/>
            </a:endParaRPr>
          </a:p>
        </p:txBody>
      </p:sp>
      <p:sp>
        <p:nvSpPr>
          <p:cNvPr id="8" name="Rectangle 7"/>
          <p:cNvSpPr/>
          <p:nvPr/>
        </p:nvSpPr>
        <p:spPr bwMode="auto">
          <a:xfrm>
            <a:off x="1137007" y="446929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714504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a:latin typeface="Inconsolata"/>
                <a:cs typeface="Inconsolata"/>
              </a:rPr>
              <a:t>kitchen</a:t>
            </a:r>
            <a:r>
              <a:rPr lang="en-US" dirty="0"/>
              <a:t> 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Inconsolata"/>
              <a:cs typeface="Inconsolata"/>
            </a:endParaRPr>
          </a:p>
        </p:txBody>
      </p:sp>
      <p:sp>
        <p:nvSpPr>
          <p:cNvPr id="8" name="Rectangle 7"/>
          <p:cNvSpPr/>
          <p:nvPr/>
        </p:nvSpPr>
        <p:spPr bwMode="auto">
          <a:xfrm>
            <a:off x="1126290" y="5830274"/>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996332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a:latin typeface="Inconsolata"/>
                <a:cs typeface="Inconsolata"/>
              </a:rPr>
              <a:t>kitchen</a:t>
            </a:r>
            <a:r>
              <a:rPr lang="en-US" dirty="0"/>
              <a:t> S</a:t>
            </a:r>
            <a:r>
              <a:rPr lang="en-US" dirty="0" smtClean="0"/>
              <a:t>uites</a:t>
            </a:r>
            <a:endParaRPr lang="en-US" dirty="0"/>
          </a:p>
        </p:txBody>
      </p:sp>
      <p:sp>
        <p:nvSpPr>
          <p:cNvPr id="3" name="Content Placeholder 2"/>
          <p:cNvSpPr>
            <a:spLocks noGrp="1"/>
          </p:cNvSpPr>
          <p:nvPr>
            <p:ph sz="quarter" idx="10"/>
          </p:nvPr>
        </p:nvSpPr>
        <p:spPr/>
        <p:txBody>
          <a:bodyPr>
            <a:noAutofit/>
          </a:bodyPr>
          <a:lstStyle/>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02552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62132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the Kitchen Test tool to execute your configured code</a:t>
            </a:r>
          </a:p>
          <a:p>
            <a:pPr marL="918610" lvl="1" indent="-609585">
              <a:buFont typeface="Wingdings" panose="05000000000000000000" pitchFamily="2" charset="2"/>
              <a:buChar char="Ø"/>
            </a:pPr>
            <a:r>
              <a:rPr lang="en-US" dirty="0"/>
              <a:t>Write and execute tests</a:t>
            </a:r>
          </a:p>
          <a:p>
            <a:pPr marL="918610" lvl="1" indent="-609585">
              <a:buFont typeface="Wingdings" panose="05000000000000000000" pitchFamily="2" charset="2"/>
              <a:buChar char="Ø"/>
            </a:pPr>
            <a:r>
              <a:rPr lang="en-US" dirty="0"/>
              <a:t>Use </a:t>
            </a:r>
            <a:r>
              <a:rPr lang="en-US" dirty="0" err="1"/>
              <a:t>Serverspec</a:t>
            </a:r>
            <a:r>
              <a:rPr lang="en-US" dirty="0"/>
              <a:t> to test your servers' actual </a:t>
            </a:r>
            <a:r>
              <a:rPr lang="en-US" dirty="0" smtClean="0"/>
              <a:t>state</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97451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a:latin typeface="Inconsolata"/>
                <a:cs typeface="Inconsolata"/>
              </a:rPr>
              <a:t>kitchen</a:t>
            </a:r>
            <a:r>
              <a:rPr lang="en-US" dirty="0"/>
              <a:t> </a:t>
            </a:r>
            <a:r>
              <a:rPr lang="en-US" dirty="0" smtClean="0"/>
              <a:t>Suites</a:t>
            </a:r>
            <a:endParaRPr lang="en-US" dirty="0"/>
          </a:p>
        </p:txBody>
      </p:sp>
      <p:sp>
        <p:nvSpPr>
          <p:cNvPr id="3" name="Content Placeholder 2"/>
          <p:cNvSpPr>
            <a:spLocks noGrp="1"/>
          </p:cNvSpPr>
          <p:nvPr>
            <p:ph sz="quarter" idx="10"/>
          </p:nvPr>
        </p:nvSpPr>
        <p:spPr/>
        <p:txBody>
          <a:bodyPr>
            <a:noAutofit/>
          </a:bodyPr>
          <a:lstStyle/>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suite named </a:t>
            </a:r>
            <a:r>
              <a:rPr lang="en-US" sz="3733" dirty="0">
                <a:latin typeface="Inconsolata"/>
                <a:cs typeface="Inconsolata"/>
              </a:rPr>
              <a:t>"default" </a:t>
            </a:r>
            <a:r>
              <a:rPr lang="en-US" sz="3733" dirty="0"/>
              <a:t>defines a </a:t>
            </a:r>
            <a:r>
              <a:rPr lang="en-US" sz="3733" dirty="0" err="1"/>
              <a:t>run_list</a:t>
            </a:r>
            <a:r>
              <a:rPr lang="en-US" sz="3733" dirty="0"/>
              <a:t>.</a:t>
            </a:r>
          </a:p>
          <a:p>
            <a:endParaRPr lang="en-US" sz="3733" dirty="0"/>
          </a:p>
          <a:p>
            <a:r>
              <a:rPr lang="en-US" sz="3733" dirty="0"/>
              <a:t>Run the </a:t>
            </a:r>
            <a:r>
              <a:rPr lang="en-US" sz="3733" dirty="0">
                <a:latin typeface="Inconsolata"/>
                <a:cs typeface="Inconsolata"/>
              </a:rPr>
              <a:t>"workstation"</a:t>
            </a:r>
            <a:r>
              <a:rPr lang="en-US" sz="3733" dirty="0"/>
              <a:t> cookbook's </a:t>
            </a:r>
            <a:r>
              <a:rPr lang="en-US" sz="3733" dirty="0">
                <a:latin typeface="Inconsolata"/>
                <a:cs typeface="Inconsolata"/>
              </a:rPr>
              <a:t>"default"</a:t>
            </a:r>
            <a:r>
              <a:rPr lang="en-US" sz="3733" dirty="0"/>
              <a:t> recipe file.</a:t>
            </a:r>
          </a:p>
          <a:p>
            <a:endParaRPr lang="en-US" sz="3733" dirty="0"/>
          </a:p>
        </p:txBody>
      </p:sp>
      <p:sp>
        <p:nvSpPr>
          <p:cNvPr id="8" name="Rectangle 7"/>
          <p:cNvSpPr/>
          <p:nvPr/>
        </p:nvSpPr>
        <p:spPr bwMode="auto">
          <a:xfrm>
            <a:off x="1137007" y="398073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946491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Inconsolata"/>
                <a:cs typeface="Inconsolata"/>
              </a:rPr>
              <a:t>PLATFORMS x SUITES</a:t>
            </a:r>
          </a:p>
          <a:p>
            <a:pPr algn="ctr"/>
            <a:endParaRPr lang="en-US" dirty="0">
              <a:latin typeface="Inconsolata"/>
              <a:cs typeface="Inconsolata"/>
            </a:endParaRPr>
          </a:p>
          <a:p>
            <a:r>
              <a:rPr lang="en-US" dirty="0" smtClean="0">
                <a:cs typeface="Inconsolata"/>
              </a:rPr>
              <a:t>Running </a:t>
            </a:r>
            <a:r>
              <a:rPr lang="en-US" dirty="0" smtClean="0">
                <a:latin typeface="Inconsolata"/>
                <a:cs typeface="Inconsolata"/>
              </a:rPr>
              <a:t>kitchen list</a:t>
            </a:r>
            <a:r>
              <a:rPr lang="en-US" dirty="0">
                <a:cs typeface="Inconsolata"/>
              </a:rPr>
              <a:t> </a:t>
            </a:r>
            <a:r>
              <a:rPr lang="en-US" dirty="0" smtClean="0">
                <a:cs typeface="Inconsolata"/>
              </a:rPr>
              <a:t>will show that matrix.</a:t>
            </a:r>
            <a:endParaRPr lang="en-US"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252048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a:bodyPr>
          <a:lstStyle/>
          <a:p>
            <a:r>
              <a:rPr lang="en-US" sz="3200" dirty="0">
                <a:latin typeface="Inconsolata"/>
                <a:cs typeface="Inconsolata"/>
              </a:rPr>
              <a:t>suites:</a:t>
            </a:r>
          </a:p>
          <a:p>
            <a:r>
              <a:rPr lang="en-US" sz="3200" dirty="0">
                <a:latin typeface="Inconsolata"/>
                <a:cs typeface="Inconsolata"/>
              </a:rPr>
              <a:t>  - name: default</a:t>
            </a:r>
          </a:p>
          <a:p>
            <a:r>
              <a:rPr lang="en-US" sz="3200" dirty="0">
                <a:latin typeface="Inconsolata"/>
                <a:cs typeface="Inconsolata"/>
              </a:rPr>
              <a:t>    </a:t>
            </a:r>
            <a:r>
              <a:rPr lang="en-US" sz="3200" dirty="0" err="1">
                <a:latin typeface="Inconsolata"/>
                <a:cs typeface="Inconsolata"/>
              </a:rPr>
              <a:t>run_list</a:t>
            </a:r>
            <a:r>
              <a:rPr lang="en-US" sz="3200" dirty="0">
                <a:latin typeface="Inconsolata"/>
                <a:cs typeface="Inconsolata"/>
              </a:rPr>
              <a:t>:</a:t>
            </a:r>
          </a:p>
          <a:p>
            <a:r>
              <a:rPr lang="en-US" sz="3200" dirty="0">
                <a:latin typeface="Inconsolata"/>
                <a:cs typeface="Inconsolata"/>
              </a:rPr>
              <a:t>      - recipe[workstation::default]</a:t>
            </a:r>
          </a:p>
          <a:p>
            <a:r>
              <a:rPr lang="en-US" sz="3200" dirty="0">
                <a:latin typeface="Inconsolata"/>
                <a:cs typeface="Inconsolata"/>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Inconsolata"/>
                <a:cs typeface="Inconsolata"/>
              </a:rPr>
              <a:t>platforms:</a:t>
            </a:r>
          </a:p>
          <a:p>
            <a:r>
              <a:rPr lang="en-US" sz="3200" dirty="0">
                <a:latin typeface="Inconsolata"/>
                <a:cs typeface="Inconsolata"/>
              </a:rPr>
              <a:t>  - name: ubuntu-12.04</a:t>
            </a:r>
          </a:p>
          <a:p>
            <a:r>
              <a:rPr lang="en-US" sz="3200" dirty="0">
                <a:latin typeface="Inconsolata"/>
                <a:cs typeface="Inconsolata"/>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5818738"/>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785890"/>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071035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View the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a:bodyPr>
          <a:lstStyle/>
          <a:p>
            <a:r>
              <a:rPr lang="en-US" sz="3200" dirty="0">
                <a:latin typeface="Inconsolata"/>
                <a:cs typeface="Inconsolata"/>
              </a:rPr>
              <a:t>suites:</a:t>
            </a:r>
          </a:p>
          <a:p>
            <a:r>
              <a:rPr lang="en-US" sz="3200" dirty="0">
                <a:latin typeface="Inconsolata"/>
                <a:cs typeface="Inconsolata"/>
              </a:rPr>
              <a:t>  - name: default</a:t>
            </a:r>
          </a:p>
          <a:p>
            <a:r>
              <a:rPr lang="en-US" sz="3200" dirty="0">
                <a:latin typeface="Inconsolata"/>
                <a:cs typeface="Inconsolata"/>
              </a:rPr>
              <a:t>    </a:t>
            </a:r>
            <a:r>
              <a:rPr lang="en-US" sz="3200" dirty="0" err="1">
                <a:latin typeface="Inconsolata"/>
                <a:cs typeface="Inconsolata"/>
              </a:rPr>
              <a:t>run_list</a:t>
            </a:r>
            <a:r>
              <a:rPr lang="en-US" sz="3200" dirty="0">
                <a:latin typeface="Inconsolata"/>
                <a:cs typeface="Inconsolata"/>
              </a:rPr>
              <a:t>:</a:t>
            </a:r>
          </a:p>
          <a:p>
            <a:r>
              <a:rPr lang="en-US" sz="3200" dirty="0">
                <a:latin typeface="Inconsolata"/>
                <a:cs typeface="Inconsolata"/>
              </a:rPr>
              <a:t>      - recipe[workstation::default]</a:t>
            </a:r>
          </a:p>
          <a:p>
            <a:r>
              <a:rPr lang="en-US" sz="3200" dirty="0">
                <a:latin typeface="Inconsolata"/>
                <a:cs typeface="Inconsolata"/>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Inconsolata"/>
                <a:cs typeface="Inconsolata"/>
              </a:rPr>
              <a:t>platforms:</a:t>
            </a:r>
          </a:p>
          <a:p>
            <a:r>
              <a:rPr lang="en-US" sz="3200" dirty="0">
                <a:latin typeface="Inconsolata"/>
                <a:cs typeface="Inconsolata"/>
              </a:rPr>
              <a:t>  - name: ubuntu-12.04</a:t>
            </a:r>
          </a:p>
          <a:p>
            <a:r>
              <a:rPr lang="en-US" sz="3200" dirty="0">
                <a:latin typeface="Inconsolata"/>
                <a:cs typeface="Inconsolata"/>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6343887"/>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257452"/>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297411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7" y="2496326"/>
            <a:ext cx="13144341" cy="966571"/>
          </a:xfrm>
        </p:spPr>
        <p:txBody>
          <a:bodyPr>
            <a:normAutofit fontScale="90000"/>
          </a:bodyPr>
          <a:lstStyle/>
          <a:p>
            <a:r>
              <a:rPr lang="en-US" dirty="0" smtClean="0"/>
              <a:t>Group Exercise: 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Docker driver and </a:t>
            </a:r>
            <a:r>
              <a:rPr lang="en-US" dirty="0"/>
              <a:t>centos </a:t>
            </a:r>
            <a:r>
              <a:rPr lang="en-US" dirty="0" smtClean="0"/>
              <a:t>6.7 </a:t>
            </a:r>
            <a:r>
              <a:rPr lang="en-US" dirty="0" smtClean="0"/>
              <a:t>platform</a:t>
            </a:r>
          </a:p>
          <a:p>
            <a:pPr marL="380990" indent="-38099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371816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Move into the Cookbook's Directory</a:t>
            </a:r>
            <a:endParaRPr lang="en-US" dirty="0"/>
          </a:p>
        </p:txBody>
      </p:sp>
      <p:sp>
        <p:nvSpPr>
          <p:cNvPr id="4" name="Text Placeholder 3"/>
          <p:cNvSpPr>
            <a:spLocks noGrp="1"/>
          </p:cNvSpPr>
          <p:nvPr>
            <p:ph type="body" sz="quarter" idx="11"/>
          </p:nvPr>
        </p:nvSpPr>
        <p:spPr>
          <a:xfrm>
            <a:off x="1121104" y="1337149"/>
            <a:ext cx="14422528" cy="1882301"/>
          </a:xfrm>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759117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Driver to Docker</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400" dirty="0" smtClean="0"/>
              <a:t>---</a:t>
            </a:r>
          </a:p>
          <a:p>
            <a:r>
              <a:rPr lang="en-US" sz="2400" dirty="0" smtClean="0"/>
              <a:t>driver:</a:t>
            </a:r>
          </a:p>
          <a:p>
            <a:r>
              <a:rPr lang="en-US" sz="2400" dirty="0" smtClean="0"/>
              <a:t>  name: </a:t>
            </a:r>
            <a:r>
              <a:rPr lang="en-US" sz="2400" dirty="0" err="1" smtClean="0"/>
              <a:t>docker</a:t>
            </a:r>
            <a:endParaRPr lang="en-US" sz="2400" dirty="0" smtClean="0"/>
          </a:p>
          <a:p>
            <a:endParaRPr lang="en-US" sz="2400" dirty="0" smtClean="0"/>
          </a:p>
          <a:p>
            <a:r>
              <a:rPr lang="en-US" sz="2400" dirty="0" err="1" smtClean="0"/>
              <a:t>provisioner</a:t>
            </a:r>
            <a:r>
              <a:rPr lang="en-US" sz="2400" dirty="0" smtClean="0"/>
              <a:t>:</a:t>
            </a:r>
          </a:p>
          <a:p>
            <a:r>
              <a:rPr lang="en-US" sz="2400" dirty="0" smtClean="0"/>
              <a:t>  name: </a:t>
            </a:r>
            <a:r>
              <a:rPr lang="en-US" sz="2400" dirty="0" err="1" smtClean="0"/>
              <a:t>chef_zero</a:t>
            </a:r>
            <a:endParaRPr lang="en-US" sz="2400" dirty="0" smtClean="0"/>
          </a:p>
          <a:p>
            <a:endParaRPr lang="en-US" sz="2400" dirty="0" smtClean="0"/>
          </a:p>
          <a:p>
            <a:r>
              <a:rPr lang="en-US" sz="2400" dirty="0" smtClean="0"/>
              <a:t>platforms:</a:t>
            </a:r>
          </a:p>
          <a:p>
            <a:r>
              <a:rPr lang="en-US" sz="2400" dirty="0" smtClean="0"/>
              <a:t>  - name: </a:t>
            </a:r>
            <a:r>
              <a:rPr lang="en-US" sz="2400" dirty="0" smtClean="0"/>
              <a:t>centos-6.7</a:t>
            </a:r>
            <a:endParaRPr lang="en-US" sz="2400" dirty="0" smtClean="0"/>
          </a:p>
          <a:p>
            <a:endParaRPr lang="en-US" sz="2400" dirty="0" smtClean="0"/>
          </a:p>
          <a:p>
            <a:r>
              <a:rPr lang="en-US" sz="2400" dirty="0" smtClean="0"/>
              <a:t>suites:</a:t>
            </a:r>
          </a:p>
          <a:p>
            <a:r>
              <a:rPr lang="en-US" sz="2400" dirty="0" smtClean="0"/>
              <a:t>  - name: default</a:t>
            </a:r>
          </a:p>
          <a:p>
            <a:r>
              <a:rPr lang="en-US" sz="2400" dirty="0" smtClean="0"/>
              <a:t>    run_list:</a:t>
            </a:r>
            <a:endParaRPr lang="en-US" sz="2400" dirty="0"/>
          </a:p>
        </p:txBody>
      </p:sp>
      <p:sp>
        <p:nvSpPr>
          <p:cNvPr id="2" name="Text Placeholder 1"/>
          <p:cNvSpPr>
            <a:spLocks noGrp="1"/>
          </p:cNvSpPr>
          <p:nvPr>
            <p:ph type="body" sz="quarter" idx="11"/>
          </p:nvPr>
        </p:nvSpPr>
        <p:spPr/>
        <p:txBody>
          <a:bodyPr>
            <a:noAutofit/>
          </a:bodyPr>
          <a:lstStyle/>
          <a:p>
            <a:r>
              <a:rPr lang="en-US" sz="3733" dirty="0" smtClean="0"/>
              <a:t>~/cookbooks/workstation/.</a:t>
            </a:r>
            <a:r>
              <a:rPr lang="en-US" sz="3733" dirty="0" err="1" smtClean="0"/>
              <a:t>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Inconsolata"/>
              </a:rPr>
              <a:t>https://</a:t>
            </a:r>
            <a:r>
              <a:rPr lang="en-US" dirty="0" err="1">
                <a:solidFill>
                  <a:srgbClr val="3E4346"/>
                </a:solidFill>
                <a:cs typeface="Inconsolata"/>
              </a:rPr>
              <a:t>github.com</a:t>
            </a:r>
            <a:r>
              <a:rPr lang="en-US" dirty="0">
                <a:solidFill>
                  <a:srgbClr val="3E4346"/>
                </a:solidFill>
                <a:cs typeface="Inconsolata"/>
              </a:rPr>
              <a:t>/</a:t>
            </a:r>
            <a:r>
              <a:rPr lang="en-US" dirty="0" err="1">
                <a:solidFill>
                  <a:srgbClr val="3E4346"/>
                </a:solidFill>
                <a:cs typeface="Inconsolata"/>
              </a:rPr>
              <a:t>portertech</a:t>
            </a:r>
            <a:r>
              <a:rPr lang="en-US" dirty="0">
                <a:solidFill>
                  <a:srgbClr val="3E4346"/>
                </a:solidFill>
                <a:cs typeface="Inconsolata"/>
              </a:rPr>
              <a:t>/kitchen-</a:t>
            </a:r>
            <a:r>
              <a:rPr lang="en-US" dirty="0" err="1">
                <a:solidFill>
                  <a:srgbClr val="3E4346"/>
                </a:solidFill>
                <a:cs typeface="Inconsolata"/>
              </a:rPr>
              <a:t>docker</a:t>
            </a:r>
            <a:endParaRPr lang="en-US" dirty="0">
              <a:solidFill>
                <a:srgbClr val="3E4346"/>
              </a:solidFill>
              <a:cs typeface="Inconsolata"/>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2644152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Platform to </a:t>
            </a:r>
            <a:r>
              <a:rPr lang="en-US" dirty="0"/>
              <a:t>centos-</a:t>
            </a:r>
            <a:r>
              <a:rPr lang="en-US" dirty="0" smtClean="0"/>
              <a:t>6.7</a:t>
            </a:r>
            <a:endParaRPr lang="en-US" dirty="0"/>
          </a:p>
        </p:txBody>
      </p:sp>
      <p:sp>
        <p:nvSpPr>
          <p:cNvPr id="9" name="Content Placeholder 8"/>
          <p:cNvSpPr>
            <a:spLocks noGrp="1"/>
          </p:cNvSpPr>
          <p:nvPr>
            <p:ph sz="quarter" idx="10"/>
          </p:nvPr>
        </p:nvSpPr>
        <p:spPr>
          <a:xfrm>
            <a:off x="1121105" y="2113748"/>
            <a:ext cx="7065287" cy="6081346"/>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centos-</a:t>
            </a:r>
            <a:r>
              <a:rPr lang="en-US" sz="2400" dirty="0" smtClean="0"/>
              <a:t>6.7</a:t>
            </a:r>
            <a:endParaRPr lang="en-US" sz="2400" dirty="0"/>
          </a:p>
          <a:p>
            <a:endParaRPr lang="en-US" sz="2400" dirty="0"/>
          </a:p>
          <a:p>
            <a:r>
              <a:rPr lang="en-US" sz="2400" dirty="0"/>
              <a:t>suites:</a:t>
            </a:r>
          </a:p>
          <a:p>
            <a:r>
              <a:rPr lang="en-US" sz="2400" dirty="0"/>
              <a:t>  - name: default</a:t>
            </a:r>
          </a:p>
          <a:p>
            <a:r>
              <a:rPr lang="en-US" sz="2400" dirty="0"/>
              <a:t>    run_list</a:t>
            </a:r>
            <a:r>
              <a:rPr lang="en-US" sz="2400" dirty="0" smtClean="0"/>
              <a:t>:</a:t>
            </a:r>
            <a:endParaRPr lang="en-US" sz="2400" dirty="0"/>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sp>
        <p:nvSpPr>
          <p:cNvPr id="14" name="Rectangle 13"/>
          <p:cNvSpPr/>
          <p:nvPr/>
        </p:nvSpPr>
        <p:spPr bwMode="auto">
          <a:xfrm>
            <a:off x="1117609" y="585433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27</a:t>
            </a:fld>
            <a:endParaRPr lang="en-US" dirty="0"/>
          </a:p>
        </p:txBody>
      </p:sp>
      <p:pic>
        <p:nvPicPr>
          <p:cNvPr id="7" name="Content Placeholder 6" descr="iconCentOS.gif"/>
          <p:cNvPicPr>
            <a:picLocks noGrp="1" noChangeAspect="1"/>
          </p:cNvPicPr>
          <p:nvPr>
            <p:ph sz="quarter" idx="12"/>
          </p:nvPr>
        </p:nvPicPr>
        <p:blipFill rotWithShape="1">
          <a:blip r:embed="rId3">
            <a:extLst>
              <a:ext uri="{28A0092B-C50C-407E-A947-70E740481C1C}">
                <a14:useLocalDpi xmlns:a14="http://schemas.microsoft.com/office/drawing/2010/main" val="0"/>
              </a:ext>
            </a:extLst>
          </a:blip>
          <a:srcRect t="495" b="20275"/>
          <a:stretch/>
        </p:blipFill>
        <p:spPr>
          <a:xfrm>
            <a:off x="8478838" y="2112963"/>
            <a:ext cx="7065962" cy="5598389"/>
          </a:xfrm>
        </p:spPr>
      </p:pic>
      <p:sp>
        <p:nvSpPr>
          <p:cNvPr id="10" name="TextBox 9"/>
          <p:cNvSpPr txBox="1"/>
          <p:nvPr/>
        </p:nvSpPr>
        <p:spPr bwMode="white">
          <a:xfrm>
            <a:off x="7991166" y="7455735"/>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Inconsolata"/>
              </a:rPr>
              <a:t>https://</a:t>
            </a:r>
            <a:r>
              <a:rPr lang="en-US" dirty="0" err="1" smtClean="0">
                <a:solidFill>
                  <a:srgbClr val="3E4346"/>
                </a:solidFill>
                <a:cs typeface="Inconsolata"/>
              </a:rPr>
              <a:t>www.centos.org</a:t>
            </a:r>
            <a:endParaRPr lang="en-US" dirty="0">
              <a:solidFill>
                <a:srgbClr val="3E4346"/>
              </a:solidFill>
              <a:cs typeface="Inconsolata"/>
            </a:endParaRPr>
          </a:p>
        </p:txBody>
      </p:sp>
    </p:spTree>
    <p:extLst>
      <p:ext uri="{BB962C8B-B14F-4D97-AF65-F5344CB8AC3E}">
        <p14:creationId xmlns:p14="http://schemas.microsoft.com/office/powerpoint/2010/main" val="331999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1707"/>
            <a:ext cx="14423693" cy="3406080"/>
          </a:xfrm>
        </p:spPr>
        <p:txBody>
          <a:bodyPr/>
          <a:lstStyle/>
          <a:p>
            <a:r>
              <a:rPr lang="en-US" dirty="0"/>
              <a:t>Instance           Driver  </a:t>
            </a:r>
            <a:r>
              <a:rPr lang="en-US" dirty="0" err="1"/>
              <a:t>Provisioner</a:t>
            </a:r>
            <a:r>
              <a:rPr lang="en-US" dirty="0"/>
              <a:t>  Verifier  Transport  Last Action</a:t>
            </a:r>
          </a:p>
          <a:p>
            <a:r>
              <a:rPr lang="en-US" dirty="0"/>
              <a:t>default-centos-</a:t>
            </a:r>
            <a:r>
              <a:rPr lang="en-US" dirty="0" smtClean="0"/>
              <a:t>67  </a:t>
            </a:r>
            <a:r>
              <a:rPr lang="en-US" dirty="0"/>
              <a:t>Docker  </a:t>
            </a:r>
            <a:r>
              <a:rPr lang="en-US" dirty="0" err="1"/>
              <a:t>ChefZero</a:t>
            </a:r>
            <a:r>
              <a:rPr lang="en-US" dirty="0"/>
              <a:t>     Busser    Ssh        &lt;Not Created&gt;</a:t>
            </a:r>
          </a:p>
        </p:txBody>
      </p:sp>
      <p:sp>
        <p:nvSpPr>
          <p:cNvPr id="3" name="Title 2"/>
          <p:cNvSpPr>
            <a:spLocks noGrp="1"/>
          </p:cNvSpPr>
          <p:nvPr>
            <p:ph type="title"/>
          </p:nvPr>
        </p:nvSpPr>
        <p:spPr/>
        <p:txBody>
          <a:bodyPr/>
          <a:lstStyle/>
          <a:p>
            <a:r>
              <a:rPr lang="en-US" dirty="0" smtClean="0"/>
              <a:t>GE: 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727396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Docker driver and centos-</a:t>
            </a:r>
            <a:r>
              <a:rPr lang="en-US" dirty="0" smtClean="0"/>
              <a:t>6.7 </a:t>
            </a:r>
            <a:r>
              <a:rPr lang="en-US" dirty="0" smtClean="0"/>
              <a:t>platform</a:t>
            </a:r>
          </a:p>
          <a:p>
            <a:pPr marL="380990" indent="-38099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67975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a:p>
            <a:endParaRPr lang="en-US" sz="3200" dirty="0"/>
          </a:p>
          <a:p>
            <a:r>
              <a:rPr lang="en-US" sz="3200" dirty="0"/>
              <a:t>Because this is all too common a story that happens when delivering deployment scripts to production.</a:t>
            </a:r>
          </a:p>
        </p:txBody>
      </p:sp>
      <p:sp>
        <p:nvSpPr>
          <p:cNvPr id="6" name="Footer Placeholder 5"/>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882755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create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362334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converge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the instance (if necessary) and then apply</a:t>
            </a:r>
          </a:p>
          <a:p>
            <a:r>
              <a:rPr lang="en-US" sz="3200" dirty="0">
                <a:latin typeface="Inconsolata"/>
                <a:cs typeface="Inconsolata"/>
              </a:rPr>
              <a:t>the run list to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1679057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959854"/>
          </a:xfrm>
        </p:spPr>
        <p:txBody>
          <a:bodyPr/>
          <a:lstStyle/>
          <a:p>
            <a:r>
              <a:rPr lang="en-US" dirty="0"/>
              <a:t>-----&gt; Starting Kitchen (v1.4.0)</a:t>
            </a:r>
          </a:p>
          <a:p>
            <a:r>
              <a:rPr lang="en-US" dirty="0"/>
              <a:t>-----&gt; Creating &lt;default-centos-</a:t>
            </a:r>
            <a:r>
              <a:rPr lang="en-US" dirty="0" smtClean="0"/>
              <a:t>67&gt;</a:t>
            </a:r>
            <a:r>
              <a:rPr lang="en-US" dirty="0"/>
              <a:t>...</a:t>
            </a:r>
          </a:p>
          <a:p>
            <a:r>
              <a:rPr lang="en-US" dirty="0"/>
              <a:t>       Sending build context to Docker daemon  2.56 </a:t>
            </a:r>
            <a:r>
              <a:rPr lang="en-US" dirty="0" smtClean="0"/>
              <a:t>kB</a:t>
            </a:r>
          </a:p>
          <a:p>
            <a:r>
              <a:rPr lang="en-US" dirty="0" smtClean="0"/>
              <a:t>(skipping)</a:t>
            </a:r>
            <a:endParaRPr lang="en-US" dirty="0"/>
          </a:p>
          <a:p>
            <a:r>
              <a:rPr lang="en-US" dirty="0"/>
              <a:t>-----&gt;  Finished creating &lt;default</a:t>
            </a:r>
            <a:r>
              <a:rPr lang="en-US" dirty="0" smtClean="0"/>
              <a:t>-centos-67&gt; </a:t>
            </a:r>
            <a:r>
              <a:rPr lang="en-US" dirty="0"/>
              <a:t>(1m18.32s).</a:t>
            </a:r>
          </a:p>
          <a:p>
            <a:r>
              <a:rPr lang="en-US" dirty="0"/>
              <a:t>-----&gt; Converging &lt;default</a:t>
            </a:r>
            <a:r>
              <a:rPr lang="en-US" dirty="0" smtClean="0"/>
              <a:t>-centos-67&gt;</a:t>
            </a:r>
            <a:r>
              <a:rPr lang="en-US" dirty="0"/>
              <a:t>...</a:t>
            </a:r>
          </a:p>
          <a:p>
            <a:r>
              <a:rPr lang="en-US" dirty="0"/>
              <a:t>$$$$$$ Running legacy converge for 'Docker' Driver</a:t>
            </a:r>
          </a:p>
          <a:p>
            <a:r>
              <a:rPr lang="en-US" dirty="0" smtClean="0"/>
              <a:t>(skipping)</a:t>
            </a:r>
          </a:p>
          <a:p>
            <a:r>
              <a:rPr lang="en-US" dirty="0"/>
              <a:t>Synchronizing Cookbooks:</a:t>
            </a:r>
          </a:p>
          <a:p>
            <a:r>
              <a:rPr lang="en-US" dirty="0"/>
              <a:t>         - workstation</a:t>
            </a:r>
          </a:p>
          <a:p>
            <a:r>
              <a:rPr lang="en-US" dirty="0"/>
              <a:t>       Compiling Cookbooks...</a:t>
            </a:r>
          </a:p>
          <a:p>
            <a:r>
              <a:rPr lang="en-US" dirty="0"/>
              <a:t>       Converging 0 </a:t>
            </a:r>
            <a:r>
              <a:rPr lang="en-US" dirty="0" smtClean="0"/>
              <a:t>resources</a:t>
            </a:r>
          </a:p>
          <a:p>
            <a:r>
              <a:rPr lang="en-US" dirty="0" smtClean="0"/>
              <a:t>       Running handlers:</a:t>
            </a:r>
            <a:endParaRPr lang="en-US" dirty="0"/>
          </a:p>
        </p:txBody>
      </p:sp>
      <p:sp>
        <p:nvSpPr>
          <p:cNvPr id="3" name="Title 2"/>
          <p:cNvSpPr>
            <a:spLocks noGrp="1"/>
          </p:cNvSpPr>
          <p:nvPr>
            <p:ph type="title"/>
          </p:nvPr>
        </p:nvSpPr>
        <p:spPr/>
        <p:txBody>
          <a:bodyPr/>
          <a:lstStyle/>
          <a:p>
            <a:r>
              <a:rPr lang="en-US" dirty="0" smtClean="0"/>
              <a:t>GE: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4247970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Apache</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We want to validate that our run-list installs correctly.</a:t>
            </a:r>
          </a:p>
          <a:p>
            <a:endParaRPr lang="en-US" dirty="0"/>
          </a:p>
          <a:p>
            <a:pPr marL="609585" indent="-609585">
              <a:buFont typeface="Wingdings" charset="2"/>
              <a:buChar char="q"/>
            </a:pPr>
            <a:r>
              <a:rPr lang="en-US" dirty="0" smtClean="0"/>
              <a:t>Within the </a:t>
            </a:r>
            <a:r>
              <a:rPr lang="en-US" dirty="0" smtClean="0">
                <a:latin typeface="Inconsolata"/>
                <a:cs typeface="Inconsolata"/>
              </a:rPr>
              <a:t>"apache"</a:t>
            </a:r>
            <a:r>
              <a:rPr lang="en-US" dirty="0" smtClean="0"/>
              <a:t> cookbook use </a:t>
            </a:r>
            <a:r>
              <a:rPr lang="en-US" dirty="0">
                <a:latin typeface="Inconsolata"/>
                <a:cs typeface="Inconsolata"/>
              </a:rPr>
              <a:t>kitchen converge</a:t>
            </a:r>
            <a:r>
              <a:rPr lang="en-US" dirty="0"/>
              <a:t> </a:t>
            </a:r>
            <a:r>
              <a:rPr lang="en-US" dirty="0" smtClean="0"/>
              <a:t>for the default suite on the </a:t>
            </a:r>
            <a:r>
              <a:rPr lang="en-US" dirty="0"/>
              <a:t>centos </a:t>
            </a:r>
            <a:r>
              <a:rPr lang="en-US" dirty="0" smtClean="0"/>
              <a:t>6.7 </a:t>
            </a:r>
            <a:r>
              <a:rPr lang="en-US" dirty="0" smtClean="0"/>
              <a:t>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4281102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Lab: 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a:t>
            </a:r>
            <a:r>
              <a:rPr lang="en-US" sz="2400" dirty="0" smtClean="0"/>
              <a:t>centos-</a:t>
            </a:r>
            <a:r>
              <a:rPr lang="en-US" sz="2400" dirty="0" smtClean="0"/>
              <a:t>6.7</a:t>
            </a:r>
            <a:endParaRPr lang="en-US" sz="2400" dirty="0"/>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1" name="Text Placeholder 5"/>
          <p:cNvSpPr>
            <a:spLocks noGrp="1"/>
          </p:cNvSpPr>
          <p:nvPr>
            <p:ph type="body" sz="quarter" idx="13"/>
          </p:nvPr>
        </p:nvSpPr>
        <p:spPr>
          <a:xfrm>
            <a:off x="1090085" y="3041651"/>
            <a:ext cx="14406033" cy="626533"/>
          </a:xfrm>
        </p:spPr>
        <p:txBody>
          <a:bodyPr/>
          <a:lstStyle/>
          <a:p>
            <a:endParaRPr lang="en-US"/>
          </a:p>
        </p:txBody>
      </p:sp>
      <p:sp>
        <p:nvSpPr>
          <p:cNvPr id="12" name="Text Placeholder 5"/>
          <p:cNvSpPr>
            <a:spLocks noGrp="1"/>
          </p:cNvSpPr>
          <p:nvPr>
            <p:ph type="body" sz="quarter" idx="13"/>
          </p:nvPr>
        </p:nvSpPr>
        <p:spPr>
          <a:xfrm>
            <a:off x="1090085" y="5815483"/>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324087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3006251"/>
          </a:xfrm>
        </p:spPr>
        <p:txBody>
          <a:bodyPr/>
          <a:lstStyle/>
          <a:p>
            <a:r>
              <a:rPr lang="en-US" dirty="0" smtClean="0"/>
              <a:t>$ cd ~</a:t>
            </a:r>
          </a:p>
          <a:p>
            <a:endParaRPr lang="en-US" dirty="0" smtClean="0"/>
          </a:p>
          <a:p>
            <a:r>
              <a:rPr lang="en-US" dirty="0"/>
              <a:t>$ cd cookbooks/apache</a:t>
            </a:r>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832732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dirty="0"/>
              <a:t>-----&gt; Starting Kitchen (v1.4.0)</a:t>
            </a:r>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smtClean="0"/>
              <a:t>(skipping)</a:t>
            </a:r>
          </a:p>
          <a:p>
            <a:r>
              <a:rPr lang="en-US" dirty="0"/>
              <a:t> Installing Chef</a:t>
            </a:r>
          </a:p>
          <a:p>
            <a:r>
              <a:rPr lang="en-US" dirty="0"/>
              <a:t>       installing with rpm...</a:t>
            </a:r>
          </a:p>
          <a:p>
            <a:r>
              <a:rPr lang="en-US" dirty="0"/>
              <a:t>       warning: /</a:t>
            </a:r>
            <a:r>
              <a:rPr lang="en-US" dirty="0" err="1"/>
              <a:t>tmp</a:t>
            </a:r>
            <a:r>
              <a:rPr lang="en-US" dirty="0"/>
              <a:t>/install.sh.23/chef-12.4.1-1.el6.x86_64.rpm: Header V4 DSA/SHA1 Signature, key ID 83ef826a: </a:t>
            </a:r>
            <a:r>
              <a:rPr lang="en-US" dirty="0" smtClean="0"/>
              <a:t>NOKEY</a:t>
            </a:r>
          </a:p>
          <a:p>
            <a:r>
              <a:rPr lang="en-US" dirty="0" smtClean="0"/>
              <a:t>(skipping)</a:t>
            </a:r>
          </a:p>
          <a:p>
            <a:r>
              <a:rPr lang="en-US" dirty="0"/>
              <a:t> Synchronizing Cookbooks:</a:t>
            </a:r>
          </a:p>
          <a:p>
            <a:r>
              <a:rPr lang="en-US" dirty="0"/>
              <a:t>         - apache</a:t>
            </a:r>
          </a:p>
          <a:p>
            <a:r>
              <a:rPr lang="en-US" dirty="0"/>
              <a:t>       Compiling Cookbooks</a:t>
            </a:r>
            <a:r>
              <a:rPr lang="en-US" dirty="0" smtClean="0"/>
              <a:t>...</a:t>
            </a:r>
          </a:p>
        </p:txBody>
      </p:sp>
      <p:sp>
        <p:nvSpPr>
          <p:cNvPr id="3" name="Title 2"/>
          <p:cNvSpPr>
            <a:spLocks noGrp="1"/>
          </p:cNvSpPr>
          <p:nvPr>
            <p:ph type="title"/>
          </p:nvPr>
        </p:nvSpPr>
        <p:spPr/>
        <p:txBody>
          <a:bodyPr/>
          <a:lstStyle/>
          <a:p>
            <a:r>
              <a:rPr lang="en-US" dirty="0"/>
              <a:t>Converge </a:t>
            </a:r>
            <a:r>
              <a:rPr lang="en-US" dirty="0" smtClean="0"/>
              <a:t>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820038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t>What does this test when </a:t>
            </a:r>
            <a:r>
              <a:rPr lang="en-US" dirty="0" smtClean="0">
                <a:latin typeface="Inconsolata"/>
                <a:cs typeface="Inconsolata"/>
              </a:rPr>
              <a:t>kitchen</a:t>
            </a:r>
            <a:r>
              <a:rPr lang="en-US" dirty="0" smtClean="0"/>
              <a:t> converges a recipe?</a:t>
            </a:r>
          </a:p>
          <a:p>
            <a:endParaRPr lang="en-US" dirty="0"/>
          </a:p>
          <a:p>
            <a:r>
              <a:rPr lang="en-US" dirty="0" smtClean="0"/>
              <a:t>And what </a:t>
            </a:r>
            <a:r>
              <a:rPr lang="en-US" dirty="0"/>
              <a:t>does it NOT test when </a:t>
            </a:r>
            <a:r>
              <a:rPr lang="en-US" dirty="0">
                <a:latin typeface="Inconsolata"/>
                <a:cs typeface="Inconsolata"/>
              </a:rPr>
              <a:t>kitchen</a:t>
            </a:r>
            <a:r>
              <a:rPr lang="en-US" dirty="0"/>
              <a:t> converges a recipe?</a:t>
            </a:r>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244488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3477390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In a few minutes we'll 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203340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669533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verify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converge, and verify one or more </a:t>
            </a:r>
          </a:p>
          <a:p>
            <a:r>
              <a:rPr lang="en-US" sz="3200" dirty="0">
                <a:latin typeface="Inconsolata"/>
                <a:cs typeface="Inconsolata"/>
              </a:rPr>
              <a:t>instances.</a:t>
            </a:r>
          </a:p>
          <a:p>
            <a:endParaRPr lang="en-US" sz="3200"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859044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destroy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Destroys one or more instances.</a:t>
            </a:r>
          </a:p>
          <a:p>
            <a:endParaRPr lang="en-US" sz="3200" dirty="0">
              <a:latin typeface="Inconsolata"/>
              <a:cs typeface="Inconsolata"/>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Inconsolata"/>
                <a:cs typeface="Inconsolata"/>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294321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test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Destroys (for </a:t>
            </a:r>
            <a:r>
              <a:rPr lang="en-US" sz="3200" dirty="0" err="1">
                <a:latin typeface="Inconsolata"/>
                <a:cs typeface="Inconsolata"/>
              </a:rPr>
              <a:t>clean-up</a:t>
            </a:r>
            <a:r>
              <a:rPr lang="en-US" sz="3200" dirty="0">
                <a:latin typeface="Inconsolata"/>
                <a:cs typeface="Inconsolata"/>
              </a:rPr>
              <a:t>), creates, converges, verifies </a:t>
            </a:r>
          </a:p>
          <a:p>
            <a:r>
              <a:rPr lang="en-US" sz="3200" dirty="0">
                <a:latin typeface="Inconsolata"/>
                <a:cs typeface="Inconsolata"/>
              </a:rPr>
              <a:t>and then destroys one or more instances.</a:t>
            </a:r>
          </a:p>
          <a:p>
            <a:endParaRPr lang="en-US" sz="3200"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505180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Docker API and so on. </a:t>
            </a:r>
            <a:endParaRPr lang="en-US" sz="3200" dirty="0" smtClean="0"/>
          </a:p>
          <a:p>
            <a:endParaRPr lang="en-US" sz="3200" dirty="0"/>
          </a:p>
          <a:p>
            <a:r>
              <a:rPr lang="en-US" sz="3200" dirty="0" smtClean="0"/>
              <a:t>So </a:t>
            </a:r>
            <a:r>
              <a:rPr lang="en-US" sz="3200" dirty="0"/>
              <a:t>you don't need to install any agent </a:t>
            </a:r>
            <a:r>
              <a:rPr lang="en-US" sz="3200" dirty="0" err="1"/>
              <a:t>softwares</a:t>
            </a:r>
            <a:r>
              <a:rPr lang="en-US" sz="3200" dirty="0"/>
              <a:t> 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400" dirty="0">
                <a:cs typeface="Inconsolata"/>
              </a:rPr>
              <a:t>http://</a:t>
            </a:r>
            <a:r>
              <a:rPr lang="en-US" sz="2400" dirty="0" err="1">
                <a:cs typeface="Inconsolata"/>
              </a:rPr>
              <a:t>serverspec.org</a:t>
            </a:r>
            <a:endParaRPr lang="en-US" sz="2400" dirty="0">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839532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Is the </a:t>
            </a:r>
            <a:r>
              <a:rPr lang="en-US" dirty="0" smtClean="0">
                <a:latin typeface="Inconsolata"/>
                <a:cs typeface="Inconsolata"/>
              </a:rPr>
              <a:t>tree</a:t>
            </a:r>
            <a:r>
              <a:rPr lang="en-US" dirty="0" smtClean="0">
                <a:latin typeface="+mn-lt"/>
                <a:cs typeface="Inconsolata"/>
              </a:rPr>
              <a:t> Package </a:t>
            </a:r>
            <a:r>
              <a:rPr lang="en-US" dirty="0">
                <a:latin typeface="+mn-lt"/>
                <a:cs typeface="Inconsolata"/>
              </a:rPr>
              <a:t>I</a:t>
            </a:r>
            <a:r>
              <a:rPr lang="en-US" dirty="0" smtClean="0">
                <a:latin typeface="+mn-lt"/>
                <a:cs typeface="Inconsolata"/>
              </a:rPr>
              <a:t>nstalled?</a:t>
            </a:r>
            <a:endParaRPr lang="en-US" dirty="0">
              <a:latin typeface="+mn-lt"/>
              <a:cs typeface="Inconsolata"/>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Inconsolata"/>
              </a:rPr>
              <a:t>http://</a:t>
            </a:r>
            <a:r>
              <a:rPr lang="en-US" sz="3200" dirty="0" err="1">
                <a:cs typeface="Inconsolata"/>
              </a:rPr>
              <a:t>serverspec.org</a:t>
            </a:r>
            <a:r>
              <a:rPr lang="en-US" sz="3200" dirty="0">
                <a:cs typeface="Inconsolata"/>
              </a:rPr>
              <a:t>/</a:t>
            </a:r>
            <a:r>
              <a:rPr lang="en-US" sz="3200" dirty="0" err="1">
                <a:cs typeface="Inconsolata"/>
              </a:rPr>
              <a:t>resource_types.html#package</a:t>
            </a:r>
            <a:endParaRPr lang="en-US" sz="3200" dirty="0">
              <a:cs typeface="Inconsolata"/>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1734002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Our </a:t>
            </a:r>
            <a:r>
              <a:rPr lang="en-US" dirty="0" smtClean="0"/>
              <a:t>Assertion in a spec File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077200" y="7049870"/>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Inconsolata"/>
              </a:rPr>
              <a:t>http://</a:t>
            </a:r>
            <a:r>
              <a:rPr lang="en-US" sz="3200" dirty="0" err="1">
                <a:cs typeface="Inconsolata"/>
              </a:rPr>
              <a:t>kitchen.ci</a:t>
            </a:r>
            <a:r>
              <a:rPr lang="en-US" sz="3200" dirty="0">
                <a:cs typeface="Inconsolata"/>
              </a:rPr>
              <a:t>/docs/getting-started/writing-test</a:t>
            </a: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449415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Our </a:t>
            </a:r>
            <a:r>
              <a:rPr lang="en-US" dirty="0" smtClean="0"/>
              <a:t>Assertion in a spec File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Describing a body of tests for the </a:t>
            </a:r>
            <a:r>
              <a:rPr lang="en-US" dirty="0"/>
              <a:t>"workstation" </a:t>
            </a:r>
            <a:r>
              <a:rPr lang="en-US" dirty="0" smtClean="0"/>
              <a:t>cookbook's default recipe.</a:t>
            </a:r>
            <a:endParaRPr lang="en-US" dirty="0"/>
          </a:p>
        </p:txBody>
      </p:sp>
      <p:sp>
        <p:nvSpPr>
          <p:cNvPr id="11" name="TextBox 10"/>
          <p:cNvSpPr txBox="1"/>
          <p:nvPr/>
        </p:nvSpPr>
        <p:spPr bwMode="white">
          <a:xfrm>
            <a:off x="8050760" y="7358043"/>
            <a:ext cx="8263311" cy="643000"/>
          </a:xfrm>
          <a:prstGeom prst="rect">
            <a:avLst/>
          </a:prstGeom>
        </p:spPr>
        <p:txBody>
          <a:bodyPr vert="horz" wrap="none" lIns="121920" tIns="121920" rIns="121920" bIns="121920" rtlCol="0">
            <a:noAutofit/>
          </a:bodyPr>
          <a:lstStyle/>
          <a:p>
            <a:pPr algn="ctr"/>
            <a:r>
              <a:rPr lang="en-US" sz="2800" dirty="0">
                <a:cs typeface="Inconsolata"/>
              </a:rPr>
              <a:t>http://</a:t>
            </a:r>
            <a:r>
              <a:rPr lang="en-US" sz="2800" dirty="0" err="1">
                <a:cs typeface="Inconsolata"/>
              </a:rPr>
              <a:t>serverspec.org</a:t>
            </a:r>
            <a:r>
              <a:rPr lang="en-US" sz="2800" dirty="0">
                <a:cs typeface="Inconsolata"/>
              </a:rPr>
              <a:t>/</a:t>
            </a:r>
            <a:r>
              <a:rPr lang="en-US" sz="2800" dirty="0" err="1">
                <a:cs typeface="Inconsolata"/>
              </a:rPr>
              <a:t>resource_types.html#package</a:t>
            </a:r>
            <a:endParaRPr lang="en-US" sz="2800" dirty="0">
              <a:cs typeface="Inconsolata"/>
            </a:endParaRPr>
          </a:p>
        </p:txBody>
      </p:sp>
      <p:sp>
        <p:nvSpPr>
          <p:cNvPr id="19" name="Rectangle 18"/>
          <p:cNvSpPr/>
          <p:nvPr/>
        </p:nvSpPr>
        <p:spPr bwMode="auto">
          <a:xfrm>
            <a:off x="1137007" y="304397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6738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97063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Our </a:t>
            </a:r>
            <a:r>
              <a:rPr lang="en-US" dirty="0" smtClean="0"/>
              <a:t>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47</a:t>
            </a:fld>
            <a:endParaRPr lang="en-US" dirty="0"/>
          </a:p>
        </p:txBody>
      </p:sp>
      <p:sp>
        <p:nvSpPr>
          <p:cNvPr id="10" name="TextBox 9"/>
          <p:cNvSpPr txBox="1"/>
          <p:nvPr/>
        </p:nvSpPr>
        <p:spPr bwMode="white">
          <a:xfrm>
            <a:off x="8050760" y="7358043"/>
            <a:ext cx="8263311" cy="643000"/>
          </a:xfrm>
          <a:prstGeom prst="rect">
            <a:avLst/>
          </a:prstGeom>
        </p:spPr>
        <p:txBody>
          <a:bodyPr vert="horz" wrap="none" lIns="121920" tIns="121920" rIns="121920" bIns="121920" rtlCol="0">
            <a:noAutofit/>
          </a:bodyPr>
          <a:lstStyle/>
          <a:p>
            <a:pPr algn="ctr"/>
            <a:r>
              <a:rPr lang="en-US" sz="2800" dirty="0">
                <a:cs typeface="Inconsolata"/>
              </a:rPr>
              <a:t>http://</a:t>
            </a:r>
            <a:r>
              <a:rPr lang="en-US" sz="2800" dirty="0" err="1">
                <a:cs typeface="Inconsolata"/>
              </a:rPr>
              <a:t>serverspec.org</a:t>
            </a:r>
            <a:r>
              <a:rPr lang="en-US" sz="2800" dirty="0">
                <a:cs typeface="Inconsolata"/>
              </a:rPr>
              <a:t>/</a:t>
            </a:r>
            <a:r>
              <a:rPr lang="en-US" sz="2800" dirty="0" err="1">
                <a:cs typeface="Inconsolata"/>
              </a:rPr>
              <a:t>resource_types.html#package</a:t>
            </a:r>
            <a:endParaRPr lang="en-US" sz="2800" dirty="0">
              <a:cs typeface="Inconsolata"/>
            </a:endParaRPr>
          </a:p>
        </p:txBody>
      </p:sp>
    </p:spTree>
    <p:extLst>
      <p:ext uri="{BB962C8B-B14F-4D97-AF65-F5344CB8AC3E}">
        <p14:creationId xmlns:p14="http://schemas.microsoft.com/office/powerpoint/2010/main" val="296958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Inconsolata"/>
              </a:rPr>
              <a:t>http://</a:t>
            </a:r>
            <a:r>
              <a:rPr lang="en-US" sz="2400" dirty="0" err="1">
                <a:cs typeface="Inconsolata"/>
              </a:rPr>
              <a:t>kitchen.ci</a:t>
            </a:r>
            <a:r>
              <a:rPr lang="en-US" sz="2400" dirty="0">
                <a:cs typeface="Inconsolata"/>
              </a:rPr>
              <a:t>/docs/getting-started/writing-test</a:t>
            </a: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5155164" y="3654384"/>
            <a:ext cx="2742427"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9154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t>This corresponds exactly to the Suite name we set up in the </a:t>
            </a:r>
            <a:r>
              <a:rPr lang="en-US" sz="2667" dirty="0">
                <a:latin typeface="Inconsolata"/>
                <a:cs typeface="Inconsolata"/>
              </a:rPr>
              <a:t>.</a:t>
            </a:r>
            <a:r>
              <a:rPr lang="en-US" sz="2667" dirty="0" err="1">
                <a:latin typeface="Inconsolata"/>
                <a:cs typeface="Inconsolata"/>
              </a:rPr>
              <a:t>kitchen.yml</a:t>
            </a:r>
            <a:r>
              <a:rPr lang="en-US" sz="2667" dirty="0"/>
              <a:t> file. If we had a suite called "server-only", then you would put tests for the server only suite under</a:t>
            </a:r>
          </a:p>
        </p:txBody>
      </p:sp>
      <p:sp>
        <p:nvSpPr>
          <p:cNvPr id="6" name="Rectangle 5"/>
          <p:cNvSpPr/>
          <p:nvPr/>
        </p:nvSpPr>
        <p:spPr bwMode="auto">
          <a:xfrm>
            <a:off x="8053588" y="3632949"/>
            <a:ext cx="1221811"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49</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3537991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
        <p:nvSpPr>
          <p:cNvPr id="13" name="Rectangle 12"/>
          <p:cNvSpPr/>
          <p:nvPr/>
        </p:nvSpPr>
        <p:spPr bwMode="auto">
          <a:xfrm>
            <a:off x="1811427" y="208173"/>
            <a:ext cx="4768011" cy="7952210"/>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9730062" y="166536"/>
            <a:ext cx="4768011" cy="797302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693785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6" name="Rectangle 5"/>
          <p:cNvSpPr/>
          <p:nvPr/>
        </p:nvSpPr>
        <p:spPr bwMode="auto">
          <a:xfrm>
            <a:off x="9459259" y="3611516"/>
            <a:ext cx="1630339"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50</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1225044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Inconsolata"/>
                <a:cs typeface="Inconsolata"/>
              </a:rPr>
              <a:t>kitchen verify</a:t>
            </a:r>
            <a:r>
              <a:rPr lang="en-US" sz="2667" dirty="0"/>
              <a:t>.</a:t>
            </a:r>
          </a:p>
        </p:txBody>
      </p:sp>
      <p:sp>
        <p:nvSpPr>
          <p:cNvPr id="6" name="Rectangle 5"/>
          <p:cNvSpPr/>
          <p:nvPr/>
        </p:nvSpPr>
        <p:spPr bwMode="auto">
          <a:xfrm>
            <a:off x="11224472" y="3611516"/>
            <a:ext cx="2627917"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51</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2968154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GE: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3006251"/>
          </a:xfrm>
        </p:spPr>
        <p:txBody>
          <a:bodyPr/>
          <a:lstStyle/>
          <a:p>
            <a:r>
              <a:rPr lang="en-US" dirty="0" smtClean="0"/>
              <a:t>$ cd ~</a:t>
            </a:r>
          </a:p>
          <a:p>
            <a:endParaRPr lang="en-US" dirty="0" smtClean="0"/>
          </a:p>
          <a:p>
            <a:r>
              <a:rPr lang="en-US" dirty="0"/>
              <a:t>$ cd </a:t>
            </a:r>
            <a:r>
              <a:rPr lang="en-US" dirty="0" smtClean="0"/>
              <a:t>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808733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dirty="0"/>
              <a:t>-----&gt; Starting Kitchen (v1.4.0)</a:t>
            </a:r>
          </a:p>
          <a:p>
            <a:r>
              <a:rPr lang="en-US" dirty="0"/>
              <a:t>-----&gt; Converging &lt;default</a:t>
            </a:r>
            <a:r>
              <a:rPr lang="en-US" dirty="0" smtClean="0"/>
              <a:t>-centos-67&gt;</a:t>
            </a:r>
            <a:r>
              <a:rPr lang="en-US" dirty="0"/>
              <a:t>...</a:t>
            </a:r>
          </a:p>
          <a:p>
            <a:r>
              <a:rPr lang="en-US" dirty="0"/>
              <a:t>$$$$$$ Running legacy converge for 'Docker' Driver</a:t>
            </a:r>
          </a:p>
          <a:p>
            <a:r>
              <a:rPr lang="en-US" dirty="0" smtClean="0"/>
              <a:t>(skipping)</a:t>
            </a:r>
          </a:p>
          <a:p>
            <a:r>
              <a:rPr lang="en-US" dirty="0"/>
              <a:t>-----&gt; Chef Omnibus installation detected (install only if missing)</a:t>
            </a:r>
          </a:p>
          <a:p>
            <a:r>
              <a:rPr lang="en-US" dirty="0"/>
              <a:t>       Transferring files to &lt;default</a:t>
            </a:r>
            <a:r>
              <a:rPr lang="en-US" dirty="0" smtClean="0"/>
              <a:t>-centos-67&gt;</a:t>
            </a:r>
            <a:endParaRPr lang="en-US" dirty="0"/>
          </a:p>
          <a:p>
            <a:r>
              <a:rPr lang="en-US" dirty="0"/>
              <a:t>       Starting Chef Client, version 12.4.1</a:t>
            </a:r>
          </a:p>
          <a:p>
            <a:r>
              <a:rPr lang="en-US" dirty="0" smtClean="0"/>
              <a:t>(skipping)</a:t>
            </a:r>
          </a:p>
          <a:p>
            <a:r>
              <a:rPr lang="en-US" dirty="0" smtClean="0"/>
              <a:t>       </a:t>
            </a:r>
            <a:r>
              <a:rPr lang="en-US" dirty="0"/>
              <a:t>Running handlers:</a:t>
            </a:r>
          </a:p>
          <a:p>
            <a:r>
              <a:rPr lang="en-US" dirty="0"/>
              <a:t>       Running handlers complete</a:t>
            </a:r>
          </a:p>
          <a:p>
            <a:r>
              <a:rPr lang="en-US" dirty="0"/>
              <a:t>       Chef Client finished, 6/6 resources updated in 64.426896317 seconds</a:t>
            </a:r>
          </a:p>
          <a:p>
            <a:r>
              <a:rPr lang="en-US" dirty="0"/>
              <a:t>       Finished converging &lt;default</a:t>
            </a:r>
            <a:r>
              <a:rPr lang="en-US" dirty="0" smtClean="0"/>
              <a:t>-centos-67&gt; </a:t>
            </a:r>
            <a:r>
              <a:rPr lang="en-US" dirty="0"/>
              <a:t>(1m9.02s).</a:t>
            </a:r>
          </a:p>
          <a:p>
            <a:r>
              <a:rPr lang="en-US" dirty="0"/>
              <a:t>-----&gt; Kitchen is finished. (1m9.69s)</a:t>
            </a:r>
          </a:p>
        </p:txBody>
      </p:sp>
      <p:sp>
        <p:nvSpPr>
          <p:cNvPr id="3" name="Title 2"/>
          <p:cNvSpPr>
            <a:spLocks noGrp="1"/>
          </p:cNvSpPr>
          <p:nvPr>
            <p:ph type="title"/>
          </p:nvPr>
        </p:nvSpPr>
        <p:spPr/>
        <p:txBody>
          <a:bodyPr/>
          <a:lstStyle/>
          <a:p>
            <a:r>
              <a:rPr lang="en-US" dirty="0" smtClean="0"/>
              <a:t>GE: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013348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t>$ cd ~/cookbooks/workstation</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first test for the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739747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252956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a:xfrm>
            <a:off x="1443789" y="3506118"/>
            <a:ext cx="13282864" cy="3346421"/>
          </a:xfrm>
        </p:spPr>
        <p:txBody>
          <a:bodyPr/>
          <a:lstStyle/>
          <a:p>
            <a:r>
              <a:rPr lang="en-US" dirty="0" err="1" smtClean="0"/>
              <a:t>ServerSpec</a:t>
            </a:r>
            <a:r>
              <a:rPr lang="en-US" dirty="0" smtClean="0"/>
              <a:t> can help us assert different characteristics about files on the file system. Like if it is a file, directory, socket or </a:t>
            </a:r>
            <a:r>
              <a:rPr lang="en-US" dirty="0" err="1" smtClean="0"/>
              <a:t>symlink</a:t>
            </a:r>
            <a:r>
              <a:rPr lang="en-US" dirty="0" smtClean="0"/>
              <a:t>.</a:t>
            </a:r>
          </a:p>
          <a:p>
            <a:endParaRPr lang="en-US" dirty="0"/>
          </a:p>
          <a:p>
            <a:r>
              <a:rPr lang="en-US" dirty="0" smtClean="0"/>
              <a:t> </a:t>
            </a:r>
            <a:r>
              <a:rPr lang="en-US" dirty="0"/>
              <a:t>T</a:t>
            </a:r>
            <a:r>
              <a:rPr lang="en-US" dirty="0" smtClean="0"/>
              <a:t>he mode, owner, or group. If it is readable, writeable, or executable. Event the </a:t>
            </a:r>
            <a:r>
              <a:rPr lang="en-US" dirty="0"/>
              <a:t>data it </a:t>
            </a:r>
            <a:r>
              <a:rPr lang="en-US" dirty="0" smtClean="0"/>
              <a:t>contains.</a:t>
            </a:r>
            <a:endParaRPr lang="en-US" dirty="0"/>
          </a:p>
        </p:txBody>
      </p:sp>
      <p:sp>
        <p:nvSpPr>
          <p:cNvPr id="5" name="Content Placeholder 3"/>
          <p:cNvSpPr>
            <a:spLocks noGrp="1"/>
          </p:cNvSpPr>
          <p:nvPr>
            <p:ph sz="quarter" idx="4294967295"/>
          </p:nvPr>
        </p:nvSpPr>
        <p:spPr>
          <a:xfrm>
            <a:off x="3669213" y="7481413"/>
            <a:ext cx="8917577" cy="524133"/>
          </a:xfrm>
        </p:spPr>
        <p:txBody>
          <a:bodyPr anchor="ctr">
            <a:normAutofit/>
          </a:bodyPr>
          <a:lstStyle>
            <a:lvl1pPr marL="0" indent="0" algn="ctr">
              <a:buNone/>
              <a:defRPr sz="1800">
                <a:solidFill>
                  <a:schemeClr val="tx1"/>
                </a:solidFill>
              </a:defRPr>
            </a:lvl1pPr>
          </a:lstStyle>
          <a:p>
            <a:r>
              <a:rPr lang="en-US" sz="2400" dirty="0"/>
              <a:t>http://</a:t>
            </a:r>
            <a:r>
              <a:rPr lang="en-US" sz="2400" dirty="0" err="1"/>
              <a:t>serverspec.org</a:t>
            </a:r>
            <a:r>
              <a:rPr lang="en-US" sz="2400" dirty="0"/>
              <a:t>/</a:t>
            </a:r>
            <a:r>
              <a:rPr lang="en-US" sz="2400" dirty="0" err="1"/>
              <a:t>resource_types.html#</a:t>
            </a:r>
            <a:r>
              <a:rPr lang="en-US" sz="2400" dirty="0" err="1" smtClean="0"/>
              <a:t>file</a:t>
            </a:r>
            <a:endParaRPr lang="en-US" sz="24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640828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smtClean="0"/>
              <a:t>passwd</a:t>
            </a:r>
            <a:r>
              <a:rPr lang="en-US" dirty="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passwd</a:t>
            </a:r>
            <a:r>
              <a:rPr lang="en-US" dirty="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2592508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The </a:t>
            </a:r>
            <a:r>
              <a:rPr lang="en-US" dirty="0" smtClean="0"/>
              <a:t>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httpd</a:t>
            </a:r>
            <a:r>
              <a:rPr lang="en-US" dirty="0"/>
              <a:t>/</a:t>
            </a:r>
            <a:r>
              <a:rPr lang="en-US" dirty="0" err="1"/>
              <a:t>conf</a:t>
            </a:r>
            <a:r>
              <a:rPr lang="en-US" dirty="0"/>
              <a:t>/</a:t>
            </a:r>
            <a:r>
              <a:rPr lang="en-US" dirty="0" err="1" smtClean="0"/>
              <a:t>httpd.conf</a:t>
            </a:r>
            <a:r>
              <a:rPr lang="en-US" dirty="0" smtClean="0"/>
              <a:t>") </a:t>
            </a:r>
            <a:r>
              <a:rPr lang="en-US" dirty="0"/>
              <a:t>do</a:t>
            </a:r>
          </a:p>
          <a:p>
            <a:r>
              <a:rPr lang="en-US" dirty="0"/>
              <a:t>  </a:t>
            </a:r>
            <a:r>
              <a:rPr lang="en-US" dirty="0" smtClean="0"/>
              <a:t>its(:content) { should match /</a:t>
            </a:r>
            <a:r>
              <a:rPr lang="en-US" dirty="0" err="1" smtClean="0"/>
              <a:t>ServerName</a:t>
            </a:r>
            <a:r>
              <a:rPr lang="en-US" dirty="0" smtClean="0"/>
              <a:t> www.example.jp/ }</a:t>
            </a:r>
          </a:p>
          <a:p>
            <a:r>
              <a:rPr lang="en-US" dirty="0" smtClean="0"/>
              <a:t> end</a:t>
            </a:r>
            <a:endParaRPr lang="en-US" dirty="0"/>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en-US" dirty="0"/>
              <a:t>"</a:t>
            </a:r>
            <a:r>
              <a:rPr lang="en-US" dirty="0" smtClean="0"/>
              <a:t> to have content that matches "</a:t>
            </a:r>
            <a:r>
              <a:rPr lang="en-US" dirty="0" err="1" smtClean="0"/>
              <a:t>ServerName</a:t>
            </a:r>
            <a:r>
              <a:rPr lang="en-US" dirty="0" smtClean="0"/>
              <a:t> </a:t>
            </a:r>
            <a:r>
              <a:rPr lang="en-US" dirty="0" err="1" smtClean="0"/>
              <a:t>www.example.jp</a:t>
            </a:r>
            <a:r>
              <a:rPr lang="en-US" dirty="0"/>
              <a:t>"</a:t>
            </a: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58</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Tree>
    <p:extLst>
      <p:ext uri="{BB962C8B-B14F-4D97-AF65-F5344CB8AC3E}">
        <p14:creationId xmlns:p14="http://schemas.microsoft.com/office/powerpoint/2010/main" val="322567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473" y="249384"/>
            <a:ext cx="15711054" cy="986904"/>
          </a:xfrm>
        </p:spPr>
        <p:txBody>
          <a:bodyPr>
            <a:normAutofit fontScale="90000"/>
          </a:bodyPr>
          <a:lstStyle/>
          <a:p>
            <a:r>
              <a:rPr lang="en-US" dirty="0"/>
              <a:t>Example: The </a:t>
            </a:r>
            <a:r>
              <a:rPr lang="en-US" dirty="0" smtClean="0"/>
              <a:t>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sudoers</a:t>
            </a:r>
            <a:r>
              <a:rPr lang="en-US" dirty="0"/>
              <a:t>") do</a:t>
            </a:r>
          </a:p>
          <a:p>
            <a:r>
              <a:rPr lang="en-US" dirty="0"/>
              <a:t>  it { should </a:t>
            </a:r>
            <a:r>
              <a:rPr lang="en-US" dirty="0" err="1"/>
              <a:t>be_owned_by</a:t>
            </a:r>
            <a:r>
              <a:rPr lang="en-US" dirty="0"/>
              <a:t> "root"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sudoers</a:t>
            </a:r>
            <a:r>
              <a:rPr lang="en-US" dirty="0" smtClean="0"/>
              <a:t>" to be owned by the "root" user.</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5602186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303911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2971721" cy="4350949"/>
          </a:xfrm>
        </p:spPr>
        <p:txBody>
          <a:bodyPr/>
          <a:lstStyle/>
          <a:p>
            <a:pPr marL="609585" indent="-609585">
              <a:buFont typeface="Wingdings" charset="2"/>
              <a:buChar char="q"/>
            </a:pPr>
            <a:r>
              <a:rPr lang="en-US" dirty="0" smtClean="0"/>
              <a:t>Add tests that validate that the remaining package resources have been installed </a:t>
            </a:r>
            <a:r>
              <a:rPr lang="en-US" sz="2400" dirty="0" smtClean="0">
                <a:hlinkClick r:id="rId3"/>
              </a:rPr>
              <a:t>http</a:t>
            </a:r>
            <a:r>
              <a:rPr lang="en-US" sz="2400" dirty="0">
                <a:hlinkClick r:id="rId3"/>
              </a:rPr>
              <a:t>://</a:t>
            </a:r>
            <a:r>
              <a:rPr lang="en-US" sz="2400" dirty="0" smtClean="0">
                <a:hlinkClick r:id="rId3"/>
              </a:rPr>
              <a:t>serverspec.org/resource_types.html#package</a:t>
            </a:r>
            <a:endParaRPr lang="en-US" dirty="0" smtClean="0"/>
          </a:p>
          <a:p>
            <a:pPr marL="609585" indent="-609585">
              <a:buFont typeface="Wingdings" charset="2"/>
              <a:buChar char="q"/>
            </a:pPr>
            <a:endParaRPr lang="en-US" dirty="0" smtClean="0"/>
          </a:p>
          <a:p>
            <a:pPr marL="609585" indent="-609585">
              <a:buFont typeface="Wingdings" charset="2"/>
              <a:buChar char="q"/>
            </a:pPr>
            <a:r>
              <a:rPr lang="en-US" dirty="0" smtClean="0"/>
              <a:t>Add tests that validate the file resource </a:t>
            </a:r>
            <a:r>
              <a:rPr lang="en-US" sz="2400" dirty="0" smtClean="0">
                <a:hlinkClick r:id="rId4"/>
              </a:rPr>
              <a:t>http</a:t>
            </a:r>
            <a:r>
              <a:rPr lang="en-US" sz="2400" dirty="0">
                <a:hlinkClick r:id="rId4"/>
              </a:rPr>
              <a:t>://</a:t>
            </a:r>
            <a:r>
              <a:rPr lang="en-US" sz="2400" dirty="0" smtClean="0">
                <a:hlinkClick r:id="rId4"/>
              </a:rPr>
              <a:t>serverspec.org/resource_types.html#file</a:t>
            </a:r>
            <a:endParaRPr lang="en-US" dirty="0" smtClean="0"/>
          </a:p>
          <a:p>
            <a:pPr marL="609585" indent="-609585">
              <a:buFont typeface="Wingdings" charset="2"/>
              <a:buChar char="q"/>
            </a:pPr>
            <a:endParaRPr lang="en-US" dirty="0" smtClean="0"/>
          </a:p>
          <a:p>
            <a:pPr marL="609585" indent="-609585">
              <a:buFont typeface="Wingdings" charset="2"/>
              <a:buChar char="q"/>
            </a:pPr>
            <a:r>
              <a:rPr lang="en-US" dirty="0" smtClean="0"/>
              <a:t>Run </a:t>
            </a:r>
            <a:r>
              <a:rPr lang="en-US" dirty="0">
                <a:latin typeface="Inconsolata"/>
                <a:cs typeface="Inconsolata"/>
              </a:rPr>
              <a:t>kitchen </a:t>
            </a:r>
            <a:r>
              <a:rPr lang="en-US" dirty="0" smtClean="0">
                <a:latin typeface="Inconsolata"/>
                <a:cs typeface="Inconsolata"/>
              </a:rPr>
              <a:t>verify </a:t>
            </a:r>
            <a:r>
              <a:rPr lang="en-US" dirty="0" smtClean="0"/>
              <a:t>to </a:t>
            </a:r>
            <a:r>
              <a:rPr lang="en-US" dirty="0"/>
              <a:t>validate the test meets the expectations that you </a:t>
            </a:r>
            <a:r>
              <a:rPr lang="en-US" dirty="0" smtClean="0"/>
              <a:t>defined</a:t>
            </a:r>
            <a:endParaRPr lang="en-US"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363492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err="1"/>
              <a:t>git</a:t>
            </a:r>
            <a:r>
              <a:rPr lang="en-US" sz="2400" dirty="0"/>
              <a:t>") 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The package named "</a:t>
            </a:r>
            <a:r>
              <a:rPr lang="en-US" dirty="0" err="1" smtClean="0"/>
              <a:t>git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resource_types.html#package</a:t>
            </a:r>
            <a:endParaRPr lang="en-US" dirty="0">
              <a:solidFill>
                <a:srgbClr val="3E4346"/>
              </a:solidFill>
            </a:endParaRPr>
          </a:p>
        </p:txBody>
      </p:sp>
      <p:sp>
        <p:nvSpPr>
          <p:cNvPr id="12" name="Text Placeholder 6"/>
          <p:cNvSpPr>
            <a:spLocks noGrp="1"/>
          </p:cNvSpPr>
          <p:nvPr>
            <p:ph type="body" sz="quarter" idx="14"/>
          </p:nvPr>
        </p:nvSpPr>
        <p:spPr>
          <a:xfrm>
            <a:off x="1122501" y="5716908"/>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2283326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err="1"/>
              <a:t>git</a:t>
            </a:r>
            <a:r>
              <a:rPr lang="en-US" sz="2400" dirty="0"/>
              <a:t>") 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  describe file("/</a:t>
            </a:r>
            <a:r>
              <a:rPr lang="en-US" sz="2400" dirty="0" err="1"/>
              <a:t>etc</a:t>
            </a:r>
            <a:r>
              <a:rPr lang="en-US" sz="2400" dirty="0"/>
              <a:t>/</a:t>
            </a:r>
            <a:r>
              <a:rPr lang="en-US" sz="2400" dirty="0" err="1"/>
              <a:t>motd</a:t>
            </a:r>
            <a:r>
              <a:rPr lang="en-US" sz="2400" dirty="0"/>
              <a:t>") do</a:t>
            </a:r>
          </a:p>
          <a:p>
            <a:r>
              <a:rPr lang="en-US" sz="2400" dirty="0"/>
              <a:t>    it { should </a:t>
            </a:r>
            <a:r>
              <a:rPr lang="en-US" sz="2400" dirty="0" err="1"/>
              <a:t>be_owned_by</a:t>
            </a:r>
            <a:r>
              <a:rPr lang="en-US" sz="2400" dirty="0"/>
              <a:t> "root" }</a:t>
            </a:r>
          </a:p>
          <a:p>
            <a:r>
              <a:rPr lang="en-US" sz="2400" dirty="0" smtClean="0"/>
              <a:t>  end</a:t>
            </a:r>
            <a:endParaRPr lang="en-US" sz="2400" dirty="0"/>
          </a:p>
          <a:p>
            <a:endParaRPr lang="en-US" sz="2400" dirty="0"/>
          </a:p>
          <a:p>
            <a:r>
              <a:rPr lang="en-US" sz="2400" dirty="0"/>
              <a:t>end</a:t>
            </a:r>
          </a:p>
        </p:txBody>
      </p:sp>
      <p:sp>
        <p:nvSpPr>
          <p:cNvPr id="15" name="Text Placeholder 14"/>
          <p:cNvSpPr>
            <a:spLocks noGrp="1"/>
          </p:cNvSpPr>
          <p:nvPr>
            <p:ph type="body" sz="quarter" idx="11"/>
          </p:nvPr>
        </p:nvSpPr>
        <p:spPr/>
        <p:txBody>
          <a:bodyPr>
            <a:normAutofit fontScale="70000" lnSpcReduction="20000"/>
          </a:bodyPr>
          <a:lstStyle/>
          <a:p>
            <a:r>
              <a:rPr lang="en-US" dirty="0" smtClean="0"/>
              <a:t>~/cookbooks</a:t>
            </a:r>
            <a:r>
              <a:rPr lang="en-US" dirty="0"/>
              <a:t>/workstation/test/integration/default/</a:t>
            </a:r>
            <a:r>
              <a:rPr lang="en-US" dirty="0" err="1"/>
              <a:t>serverspec</a:t>
            </a:r>
            <a:r>
              <a:rPr lang="en-US" dirty="0"/>
              <a:t>/</a:t>
            </a:r>
            <a:r>
              <a:rPr lang="en-US" dirty="0" err="1"/>
              <a:t>default_spec.rb</a:t>
            </a:r>
            <a:endParaRPr lang="en-US" dirty="0"/>
          </a:p>
        </p:txBody>
      </p:sp>
      <p:sp>
        <p:nvSpPr>
          <p:cNvPr id="16" name="Content Placeholder 15"/>
          <p:cNvSpPr>
            <a:spLocks noGrp="1"/>
          </p:cNvSpPr>
          <p:nvPr>
            <p:ph sz="quarter" idx="12"/>
          </p:nvPr>
        </p:nvSpPr>
        <p:spPr/>
        <p:txBody>
          <a:bodyPr/>
          <a:lstStyle/>
          <a:p>
            <a:r>
              <a:rPr lang="en-US" dirty="0" smtClean="0"/>
              <a:t>The file named "/</a:t>
            </a:r>
            <a:r>
              <a:rPr lang="en-US" dirty="0" err="1" smtClean="0"/>
              <a:t>etc</a:t>
            </a:r>
            <a:r>
              <a:rPr lang="en-US" dirty="0" smtClean="0"/>
              <a:t>/</a:t>
            </a:r>
            <a:r>
              <a:rPr lang="en-US" dirty="0" err="1" smtClean="0"/>
              <a:t>motd</a:t>
            </a:r>
            <a:r>
              <a:rPr lang="en-US" dirty="0" smtClean="0"/>
              <a:t>" should be owned by "root".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resource_types.html#file</a:t>
            </a:r>
            <a:endParaRPr lang="en-US" dirty="0">
              <a:solidFill>
                <a:srgbClr val="3E4346"/>
              </a:solidFill>
            </a:endParaRPr>
          </a:p>
        </p:txBody>
      </p:sp>
      <p:sp>
        <p:nvSpPr>
          <p:cNvPr id="12" name="Text Placeholder 6"/>
          <p:cNvSpPr>
            <a:spLocks noGrp="1"/>
          </p:cNvSpPr>
          <p:nvPr>
            <p:ph type="body" sz="quarter" idx="14"/>
          </p:nvPr>
        </p:nvSpPr>
        <p:spPr>
          <a:xfrm>
            <a:off x="1120488" y="48883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3232655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dirty="0"/>
              <a:t>-----&gt; Starting Kitchen (v1.4.0)</a:t>
            </a:r>
          </a:p>
          <a:p>
            <a:r>
              <a:rPr lang="en-US" dirty="0"/>
              <a:t>-----&gt; Converging &lt;default</a:t>
            </a:r>
            <a:r>
              <a:rPr lang="en-US" dirty="0" smtClean="0"/>
              <a:t>-centos-67&gt;</a:t>
            </a:r>
            <a:r>
              <a:rPr lang="en-US" dirty="0"/>
              <a:t>...</a:t>
            </a:r>
          </a:p>
          <a:p>
            <a:r>
              <a:rPr lang="en-US" dirty="0"/>
              <a:t>$$$$$$ Running legacy converge for 'Docker' Driver</a:t>
            </a:r>
          </a:p>
          <a:p>
            <a:r>
              <a:rPr lang="en-US" dirty="0" smtClean="0"/>
              <a:t>(skipping)</a:t>
            </a:r>
          </a:p>
          <a:p>
            <a:r>
              <a:rPr lang="en-US" dirty="0"/>
              <a:t>-----&gt; Chef Omnibus installation detected (install only if missing)</a:t>
            </a:r>
          </a:p>
          <a:p>
            <a:r>
              <a:rPr lang="en-US" dirty="0"/>
              <a:t>       Transferring files to &lt;default</a:t>
            </a:r>
            <a:r>
              <a:rPr lang="en-US" dirty="0" smtClean="0"/>
              <a:t>-centos-67&gt;</a:t>
            </a:r>
            <a:endParaRPr lang="en-US" dirty="0"/>
          </a:p>
          <a:p>
            <a:r>
              <a:rPr lang="en-US" dirty="0"/>
              <a:t>       Starting Chef Client, version 12.4.1</a:t>
            </a:r>
          </a:p>
          <a:p>
            <a:r>
              <a:rPr lang="en-US" dirty="0" smtClean="0"/>
              <a:t>(skipping)</a:t>
            </a:r>
          </a:p>
          <a:p>
            <a:r>
              <a:rPr lang="en-US" dirty="0" smtClean="0"/>
              <a:t>       </a:t>
            </a:r>
            <a:r>
              <a:rPr lang="en-US" dirty="0"/>
              <a:t>Running handlers:</a:t>
            </a:r>
          </a:p>
          <a:p>
            <a:r>
              <a:rPr lang="en-US" dirty="0"/>
              <a:t>       Running handlers complete</a:t>
            </a:r>
          </a:p>
          <a:p>
            <a:r>
              <a:rPr lang="en-US" dirty="0"/>
              <a:t>       Chef Client finished, 6/6 resources updated in 64.426896317 seconds</a:t>
            </a:r>
          </a:p>
          <a:p>
            <a:r>
              <a:rPr lang="en-US" dirty="0"/>
              <a:t>       Finished converging &lt;default</a:t>
            </a:r>
            <a:r>
              <a:rPr lang="en-US" dirty="0" smtClean="0"/>
              <a:t>-centos-67&gt; </a:t>
            </a:r>
            <a:r>
              <a:rPr lang="en-US" dirty="0"/>
              <a:t>(1m9.02s).</a:t>
            </a:r>
          </a:p>
          <a:p>
            <a:r>
              <a:rPr lang="en-US" dirty="0"/>
              <a:t>-----&gt; Kitchen is finished. (1m9.69s)</a:t>
            </a:r>
          </a:p>
        </p:txBody>
      </p:sp>
      <p:sp>
        <p:nvSpPr>
          <p:cNvPr id="3" name="Title 2"/>
          <p:cNvSpPr>
            <a:spLocks noGrp="1"/>
          </p:cNvSpPr>
          <p:nvPr>
            <p:ph type="title"/>
          </p:nvPr>
        </p:nvSpPr>
        <p:spPr/>
        <p:txBody>
          <a:bodyPr/>
          <a:lstStyle/>
          <a:p>
            <a:r>
              <a:rPr lang="en-US" dirty="0" smtClean="0"/>
              <a:t>Review: </a:t>
            </a:r>
            <a:r>
              <a:rPr lang="en-US" dirty="0" smtClean="0"/>
              <a:t>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2536089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additional tests for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2561468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3403410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Inconsolata"/>
              <a:cs typeface="Inconsolata"/>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3743780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3543429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dirty="0"/>
              <a:t>Create a test file for the </a:t>
            </a:r>
            <a:r>
              <a:rPr lang="en-US" dirty="0" smtClean="0"/>
              <a:t>"apache" </a:t>
            </a:r>
            <a:r>
              <a:rPr lang="en-US" dirty="0"/>
              <a:t>cookbook's default recipe</a:t>
            </a:r>
          </a:p>
          <a:p>
            <a:pPr marL="609585" indent="-609585">
              <a:buFont typeface="Wingdings" charset="2"/>
              <a:buChar char="q"/>
            </a:pPr>
            <a:endParaRPr lang="en-US" dirty="0" smtClean="0"/>
          </a:p>
          <a:p>
            <a:pPr marL="609585" indent="-609585">
              <a:buFont typeface="Wingdings" charset="2"/>
              <a:buChar char="q"/>
            </a:pPr>
            <a:r>
              <a:rPr lang="en-US" dirty="0" smtClean="0"/>
              <a:t>Add </a:t>
            </a:r>
            <a:r>
              <a:rPr lang="en-US" dirty="0"/>
              <a:t>tests that validate a working </a:t>
            </a:r>
            <a:r>
              <a:rPr lang="en-US" dirty="0" smtClean="0"/>
              <a:t>web server</a:t>
            </a:r>
            <a:endParaRPr lang="en-US" dirty="0"/>
          </a:p>
          <a:p>
            <a:pPr marL="609585" indent="-609585">
              <a:buFont typeface="Wingdings" charset="2"/>
              <a:buChar char="q"/>
            </a:pPr>
            <a:endParaRPr lang="en-US" dirty="0" smtClean="0"/>
          </a:p>
          <a:p>
            <a:pPr marL="609585" indent="-609585">
              <a:buFont typeface="Wingdings" charset="2"/>
              <a:buChar char="q"/>
            </a:pPr>
            <a:r>
              <a:rPr lang="en-US" dirty="0" smtClean="0"/>
              <a:t>Run </a:t>
            </a:r>
            <a:r>
              <a:rPr lang="en-US" dirty="0">
                <a:latin typeface="Inconsolata"/>
                <a:cs typeface="Inconsolata"/>
              </a:rPr>
              <a:t>kitchen </a:t>
            </a:r>
            <a:r>
              <a:rPr lang="en-US" dirty="0" smtClean="0">
                <a:latin typeface="Inconsolata"/>
                <a:cs typeface="Inconsolata"/>
              </a:rPr>
              <a:t>verify</a:t>
            </a:r>
            <a:endParaRPr lang="en-US" dirty="0">
              <a:latin typeface="Inconsolata"/>
              <a:cs typeface="Inconsolata"/>
            </a:endParaRPr>
          </a:p>
        </p:txBody>
      </p:sp>
      <p:sp>
        <p:nvSpPr>
          <p:cNvPr id="4" name="Content Placeholder 3"/>
          <p:cNvSpPr txBox="1">
            <a:spLocks/>
          </p:cNvSpPr>
          <p:nvPr/>
        </p:nvSpPr>
        <p:spPr>
          <a:xfrm>
            <a:off x="4125344" y="7232616"/>
            <a:ext cx="8005313" cy="1103169"/>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t>http://</a:t>
            </a:r>
            <a:r>
              <a:rPr lang="en-US" sz="2400" dirty="0" smtClean="0"/>
              <a:t>serverspec.org/resource_types.html#port	                                  </a:t>
            </a:r>
            <a:r>
              <a:rPr lang="en-US" sz="2400" dirty="0"/>
              <a:t>http://serverspec.org/resource_types.html#command</a:t>
            </a:r>
          </a:p>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1725861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Lab Review: Return </a:t>
            </a:r>
            <a:r>
              <a:rPr lang="en-US" dirty="0"/>
              <a:t>H</a:t>
            </a:r>
            <a:r>
              <a:rPr lang="en-US" dirty="0" smtClean="0"/>
              <a:t>ome</a:t>
            </a:r>
            <a:endParaRPr lang="en-US" dirty="0"/>
          </a:p>
        </p:txBody>
      </p:sp>
      <p:sp>
        <p:nvSpPr>
          <p:cNvPr id="4" name="Text Placeholder 3"/>
          <p:cNvSpPr>
            <a:spLocks noGrp="1"/>
          </p:cNvSpPr>
          <p:nvPr>
            <p:ph type="body" sz="quarter" idx="11"/>
          </p:nvPr>
        </p:nvSpPr>
        <p:spPr>
          <a:xfrm>
            <a:off x="1121104" y="1337149"/>
            <a:ext cx="14422528" cy="2891951"/>
          </a:xfrm>
        </p:spPr>
        <p:txBody>
          <a:bodyPr/>
          <a:lstStyle/>
          <a:p>
            <a:r>
              <a:rPr lang="en-US" dirty="0" smtClean="0"/>
              <a:t>$ cd ~</a:t>
            </a:r>
          </a:p>
          <a:p>
            <a:endParaRPr lang="en-US" dirty="0"/>
          </a:p>
          <a:p>
            <a:r>
              <a:rPr lang="en-US" dirty="0" smtClean="0"/>
              <a:t>$ cd </a:t>
            </a:r>
            <a:r>
              <a:rPr lang="en-US" dirty="0"/>
              <a:t>cookbooks/apache</a:t>
            </a:r>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4242944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770049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Review: 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5" y="2113747"/>
            <a:ext cx="7774540" cy="6014253"/>
          </a:xfrm>
        </p:spPr>
        <p:txBody>
          <a:bodyPr>
            <a:noAutofit/>
          </a:bodyPr>
          <a:lstStyle/>
          <a:p>
            <a:r>
              <a:rPr lang="en-US" sz="2400" dirty="0" smtClean="0"/>
              <a:t>require "</a:t>
            </a:r>
            <a:r>
              <a:rPr lang="en-US" sz="2400" dirty="0" err="1" smtClean="0"/>
              <a:t>spec_helper</a:t>
            </a:r>
            <a:r>
              <a:rPr lang="en-US" sz="2400" dirty="0" smtClean="0"/>
              <a:t>"</a:t>
            </a:r>
          </a:p>
          <a:p>
            <a:endParaRPr lang="en-US" sz="2400" dirty="0" smtClean="0"/>
          </a:p>
          <a:p>
            <a:r>
              <a:rPr lang="en-US" sz="2400" dirty="0" smtClean="0"/>
              <a:t>describe "apache::default"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command("curl http://localhost")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fontScale="70000" lnSpcReduction="20000"/>
          </a:bodyPr>
          <a:lstStyle/>
          <a:p>
            <a:r>
              <a:rPr lang="en-US" dirty="0" smtClean="0"/>
              <a:t>~/cookbooks/apache/test/integration/default/</a:t>
            </a:r>
            <a:r>
              <a:rPr lang="en-US" dirty="0" err="1" smtClean="0"/>
              <a:t>serverspec</a:t>
            </a:r>
            <a:r>
              <a:rPr lang="en-US" dirty="0" smtClean="0"/>
              <a:t>/</a:t>
            </a:r>
            <a:r>
              <a:rPr lang="en-US" dirty="0" err="1" smtClean="0"/>
              <a:t>default_spec.rb</a:t>
            </a:r>
            <a:endParaRPr lang="en-US" dirty="0"/>
          </a:p>
        </p:txBody>
      </p:sp>
      <p:sp>
        <p:nvSpPr>
          <p:cNvPr id="16" name="Content Placeholder 15"/>
          <p:cNvSpPr>
            <a:spLocks noGrp="1"/>
          </p:cNvSpPr>
          <p:nvPr>
            <p:ph sz="quarter" idx="12"/>
          </p:nvPr>
        </p:nvSpPr>
        <p:spPr>
          <a:xfrm>
            <a:off x="9166577" y="2113748"/>
            <a:ext cx="6378223" cy="6294529"/>
          </a:xfrm>
        </p:spPr>
        <p:txBody>
          <a:bodyPr/>
          <a:lstStyle/>
          <a:p>
            <a:r>
              <a:rPr lang="en-US" dirty="0" smtClean="0"/>
              <a:t>Port 80 should be listening.</a:t>
            </a:r>
          </a:p>
          <a:p>
            <a:endParaRPr lang="en-US" dirty="0" smtClean="0"/>
          </a:p>
          <a:p>
            <a:r>
              <a:rPr lang="en-US" dirty="0" smtClean="0"/>
              <a:t>The standard out from the command "curl http://localhost" should match "Hello, world!"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3092567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dirty="0"/>
              <a:t>-----&gt; Starting Kitchen (v1.4.2)</a:t>
            </a:r>
          </a:p>
          <a:p>
            <a:r>
              <a:rPr lang="en-US" dirty="0"/>
              <a:t>-----&gt; Setting up &lt;default-centos-67&gt;...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a:p>
        </p:txBody>
      </p:sp>
      <p:sp>
        <p:nvSpPr>
          <p:cNvPr id="3" name="Title 2"/>
          <p:cNvSpPr>
            <a:spLocks noGrp="1"/>
          </p:cNvSpPr>
          <p:nvPr>
            <p:ph type="title"/>
          </p:nvPr>
        </p:nvSpPr>
        <p:spPr/>
        <p:txBody>
          <a:bodyPr/>
          <a:lstStyle/>
          <a:p>
            <a:r>
              <a:rPr lang="en-US" dirty="0" smtClean="0"/>
              <a:t>Review: </a:t>
            </a:r>
            <a:r>
              <a:rPr lang="en-US" dirty="0" smtClean="0"/>
              <a:t>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3250583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tests for the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72</a:t>
            </a:fld>
            <a:endParaRPr lang="en-US" dirty="0"/>
          </a:p>
        </p:txBody>
      </p:sp>
    </p:spTree>
    <p:extLst>
      <p:ext uri="{BB962C8B-B14F-4D97-AF65-F5344CB8AC3E}">
        <p14:creationId xmlns:p14="http://schemas.microsoft.com/office/powerpoint/2010/main" val="1322317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a:xfrm>
            <a:off x="3013753" y="3505071"/>
            <a:ext cx="10974132" cy="3358573"/>
          </a:xfrm>
        </p:spPr>
        <p:txBody>
          <a:bodyPr/>
          <a:lstStyle/>
          <a:p>
            <a:r>
              <a:rPr lang="en-US" dirty="0" smtClean="0"/>
              <a:t>What questions can we help </a:t>
            </a:r>
            <a:r>
              <a:rPr lang="en-US" smtClean="0"/>
              <a:t>you answer?</a:t>
            </a:r>
            <a:endParaRPr lang="en-US" dirty="0" smtClean="0"/>
          </a:p>
          <a:p>
            <a:endParaRPr lang="en-US" dirty="0"/>
          </a:p>
          <a:p>
            <a:pPr marL="609585" indent="-609585">
              <a:buFont typeface="Arial"/>
              <a:buChar char="•"/>
            </a:pPr>
            <a:r>
              <a:rPr lang="en-US" dirty="0" smtClean="0"/>
              <a:t>Test Kitchen</a:t>
            </a:r>
          </a:p>
          <a:p>
            <a:pPr marL="609585" indent="-609585">
              <a:buFont typeface="Arial"/>
              <a:buChar char="•"/>
            </a:pPr>
            <a:r>
              <a:rPr lang="en-US" dirty="0" err="1" smtClean="0"/>
              <a:t>ServerSpec</a:t>
            </a:r>
            <a:endParaRPr lang="en-US" dirty="0" smtClean="0"/>
          </a:p>
          <a:p>
            <a:pPr marL="609585" indent="-609585">
              <a:buFont typeface="Arial"/>
              <a:buChar char="•"/>
            </a:pPr>
            <a:r>
              <a:rPr lang="en-US" dirty="0" smtClean="0"/>
              <a:t>Testing</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73</a:t>
            </a:fld>
            <a:endParaRPr lang="en-US" dirty="0"/>
          </a:p>
        </p:txBody>
      </p:sp>
    </p:spTree>
    <p:extLst>
      <p:ext uri="{BB962C8B-B14F-4D97-AF65-F5344CB8AC3E}">
        <p14:creationId xmlns:p14="http://schemas.microsoft.com/office/powerpoint/2010/main" val="3415602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 to test against the centos-</a:t>
            </a:r>
            <a:r>
              <a:rPr lang="en-US" dirty="0" smtClean="0"/>
              <a:t>6.7 </a:t>
            </a:r>
            <a:r>
              <a:rPr lang="en-US" dirty="0" smtClean="0"/>
              <a:t>platform</a:t>
            </a:r>
          </a:p>
          <a:p>
            <a:pPr marL="380990" indent="-380990">
              <a:buFont typeface="Wingdings" charset="2"/>
              <a:buChar char="q"/>
            </a:pPr>
            <a:r>
              <a:rPr lang="en-US" dirty="0" smtClean="0"/>
              <a:t>Test the "workstation" cookbook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6238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normAutofit/>
          </a:bodyPr>
          <a:lstStyle/>
          <a:p>
            <a:r>
              <a:rPr lang="en-US" dirty="0"/>
              <a:t>Test Kitchen is a test harness tool to execute your configured code on one or more platforms in isolation. A driver plugin architecture is used which lets you run your code on various cloud providers and virtualization technologies such </a:t>
            </a:r>
            <a:r>
              <a:rPr lang="en-US" dirty="0" smtClean="0"/>
              <a:t>as . . .</a:t>
            </a:r>
            <a:endParaRPr lang="en-US" dirty="0"/>
          </a:p>
        </p:txBody>
      </p:sp>
      <p:sp>
        <p:nvSpPr>
          <p:cNvPr id="4" name="TextBox 3"/>
          <p:cNvSpPr txBox="1"/>
          <p:nvPr/>
        </p:nvSpPr>
        <p:spPr bwMode="white">
          <a:xfrm>
            <a:off x="6399731" y="7143470"/>
            <a:ext cx="2739163" cy="600800"/>
          </a:xfrm>
          <a:prstGeom prst="rect">
            <a:avLst/>
          </a:prstGeom>
        </p:spPr>
        <p:txBody>
          <a:bodyPr vert="horz" wrap="none" lIns="121920" tIns="121920" rIns="121920" bIns="121920" rtlCol="0">
            <a:normAutofit fontScale="85000" lnSpcReduction="20000"/>
          </a:bodyPr>
          <a:lstStyle/>
          <a:p>
            <a:pPr algn="ctr">
              <a:defRPr/>
            </a:pPr>
            <a:r>
              <a:rPr lang="en-US" sz="3200" dirty="0">
                <a:solidFill>
                  <a:srgbClr val="3E4346"/>
                </a:solidFill>
                <a:cs typeface="Inconsolata"/>
              </a:rPr>
              <a:t>http://</a:t>
            </a:r>
            <a:r>
              <a:rPr lang="en-US" sz="3200" dirty="0" err="1">
                <a:solidFill>
                  <a:srgbClr val="3E4346"/>
                </a:solidFill>
                <a:cs typeface="Inconsolata"/>
              </a:rPr>
              <a:t>kitchen.ci</a:t>
            </a:r>
            <a:endParaRPr lang="en-US" sz="3200" dirty="0">
              <a:solidFill>
                <a:srgbClr val="3E4346"/>
              </a:solidFill>
              <a:cs typeface="Inconsolata"/>
            </a:endParaRPr>
          </a:p>
          <a:p>
            <a:pPr algn="ctr">
              <a:lnSpc>
                <a:spcPct val="100000"/>
              </a:lnSpc>
            </a:pPr>
            <a:endParaRPr lang="en-US" sz="3200" dirty="0">
              <a:solidFill>
                <a:srgbClr val="3E4346"/>
              </a:solidFill>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883624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7bb5d761-a2ea-4873-95f7-7a6658fb3ef0"/>
    <ds:schemaRef ds:uri="http://www.w3.org/XML/1998/namespace"/>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15749</TotalTime>
  <Words>8440</Words>
  <Application>Microsoft Macintosh PowerPoint</Application>
  <PresentationFormat>Custom</PresentationFormat>
  <Paragraphs>1025</Paragraphs>
  <Slides>74</Slides>
  <Notes>74</Notes>
  <HiddenSlides>0</HiddenSlides>
  <MMClips>0</MMClips>
  <ScaleCrop>false</ScaleCrop>
  <HeadingPairs>
    <vt:vector size="4" baseType="variant">
      <vt:variant>
        <vt:lpstr>Theme</vt:lpstr>
      </vt:variant>
      <vt:variant>
        <vt:i4>1</vt:i4>
      </vt:variant>
      <vt:variant>
        <vt:lpstr>Slide Titles</vt:lpstr>
      </vt:variant>
      <vt:variant>
        <vt:i4>74</vt:i4>
      </vt:variant>
    </vt:vector>
  </HeadingPairs>
  <TitlesOfParts>
    <vt:vector size="75" baseType="lpstr">
      <vt:lpstr>ChefDk3.2Template</vt:lpstr>
      <vt:lpstr>Testing Cookbooks</vt:lpstr>
      <vt:lpstr>Objectives</vt:lpstr>
      <vt:lpstr>Can We Test Cookbooks?</vt:lpstr>
      <vt:lpstr>Mandating Testing</vt:lpstr>
      <vt:lpstr>PowerPoint Presentation</vt:lpstr>
      <vt:lpstr>Testing Cookbooks</vt:lpstr>
      <vt:lpstr>Code Testing</vt:lpstr>
      <vt:lpstr>Test Configuration</vt:lpstr>
      <vt:lpstr>Test Kitchen</vt:lpstr>
      <vt:lpstr>PowerPoint Presentation</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Demo: Kitchen Test Matrix</vt:lpstr>
      <vt:lpstr>Demo: View the Kitchen Test Matrix</vt:lpstr>
      <vt:lpstr>Group Exercise: Test Configuration</vt:lpstr>
      <vt:lpstr>GE: Move into the Cookbook's Directory</vt:lpstr>
      <vt:lpstr>GE: Setting the Driver to Docker</vt:lpstr>
      <vt:lpstr>GE: Setting the Platform to centos-6.7</vt:lpstr>
      <vt:lpstr>GE: Look at the Test Matrix</vt:lpstr>
      <vt:lpstr>Converging a Cookbook</vt:lpstr>
      <vt:lpstr>Kitchen Create</vt:lpstr>
      <vt:lpstr>Group Exercise: Kitchen Converge</vt:lpstr>
      <vt:lpstr>GE: Converge the Cookbook</vt:lpstr>
      <vt:lpstr>Lab: Converge the Recipe for Apache</vt:lpstr>
      <vt:lpstr>Lab: Configuring Test Kitchen for Apache</vt:lpstr>
      <vt:lpstr>Lab: Return Home and Move into the Cookbook</vt:lpstr>
      <vt:lpstr>Converge the Cookbook</vt:lpstr>
      <vt:lpstr>Test Kitchen</vt:lpstr>
      <vt:lpstr>Test Kitchen</vt:lpstr>
      <vt:lpstr>The First Test</vt:lpstr>
      <vt:lpstr>Kitchen Verify</vt:lpstr>
      <vt:lpstr>Kitchen Destroy</vt:lpstr>
      <vt:lpstr>Kitchen Test</vt:lpstr>
      <vt:lpstr>ServerSpec</vt:lpstr>
      <vt:lpstr>Example: Is the tree Package Installed?</vt:lpstr>
      <vt:lpstr>Example: Our Assertion in a spec File</vt:lpstr>
      <vt:lpstr>Example: Our Assertion in a spec File</vt:lpstr>
      <vt:lpstr>GE: Our Assertion in a Spec File</vt:lpstr>
      <vt:lpstr>Where do Tests Live?</vt:lpstr>
      <vt:lpstr>Where do Tests Live?</vt:lpstr>
      <vt:lpstr>Where do Tests Live?</vt:lpstr>
      <vt:lpstr>Where do Tests Live?</vt:lpstr>
      <vt:lpstr>GE: Return Home and Move into the Cookbook</vt:lpstr>
      <vt:lpstr>GE: Running the Specification</vt:lpstr>
      <vt:lpstr>GE: Commit Your Work</vt:lpstr>
      <vt:lpstr>More Tests</vt:lpstr>
      <vt:lpstr>Testing a File</vt:lpstr>
      <vt:lpstr>Example: The File Contains Data</vt:lpstr>
      <vt:lpstr>Example: The File Contains Specific Content</vt:lpstr>
      <vt:lpstr>Example: The File is Owned by a Particular User</vt:lpstr>
      <vt:lpstr>Lab: More Tests</vt:lpstr>
      <vt:lpstr>Review: Our Assertion in a spec File</vt:lpstr>
      <vt:lpstr>Review: Our Assertion in a spec File</vt:lpstr>
      <vt:lpstr>Review: Running the Specification</vt:lpstr>
      <vt:lpstr>Lab: Commit Your Work</vt:lpstr>
      <vt:lpstr>Testing</vt:lpstr>
      <vt:lpstr>Testing Our Webserver</vt:lpstr>
      <vt:lpstr>Testing</vt:lpstr>
      <vt:lpstr>Lab: Testing Apache</vt:lpstr>
      <vt:lpstr>Lab Review: Return Home</vt:lpstr>
      <vt:lpstr>Lab Review: What Does the Webserver Say?</vt:lpstr>
      <vt:lpstr>Review: Running the Specification</vt:lpstr>
      <vt:lpstr>Lab: Commit Your Work</vt:lpstr>
      <vt:lpstr>Questions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1942</cp:revision>
  <cp:lastPrinted>2015-02-07T23:49:10Z</cp:lastPrinted>
  <dcterms:created xsi:type="dcterms:W3CDTF">2012-09-13T17:36:07Z</dcterms:created>
  <dcterms:modified xsi:type="dcterms:W3CDTF">2015-09-29T22:01:10Z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